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Montserrat Bold" panose="020B0604020202020204" charset="0"/>
      <p:regular r:id="rId18"/>
    </p:embeddedFont>
    <p:embeddedFont>
      <p:font typeface="Open Sans Bold" panose="020B0806030504020204" pitchFamily="34" charset="0"/>
      <p:bold r:id="rId19"/>
    </p:embeddedFont>
    <p:embeddedFont>
      <p:font typeface="Telegraf Bold" panose="020B0604020202020204" charset="0"/>
      <p:regular r:id="rId20"/>
    </p:embeddedFont>
    <p:embeddedFont>
      <p:font typeface="Open Sans" panose="020B0606030504020204" pitchFamily="34" charset="0"/>
      <p:regular r:id="rId21"/>
      <p:bold r:id="rId22"/>
    </p:embeddedFont>
    <p:embeddedFont>
      <p:font typeface="Open Sans Italics" panose="020B0604020202020204" charset="0"/>
      <p:regular r:id="rId23"/>
    </p:embeddedFont>
    <p:embeddedFont>
      <p:font typeface="Calibri" panose="020F0502020204030204" pitchFamily="34"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5" d="100"/>
          <a:sy n="55" d="100"/>
        </p:scale>
        <p:origin x="53" y="1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16.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57.sv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13.sv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29343" y="-443935"/>
            <a:ext cx="9573343" cy="3530035"/>
            <a:chOff x="0" y="0"/>
            <a:chExt cx="2521374" cy="929721"/>
          </a:xfrm>
        </p:grpSpPr>
        <p:sp>
          <p:nvSpPr>
            <p:cNvPr id="3" name="Freeform 3"/>
            <p:cNvSpPr/>
            <p:nvPr/>
          </p:nvSpPr>
          <p:spPr>
            <a:xfrm>
              <a:off x="0" y="0"/>
              <a:ext cx="2521374" cy="929721"/>
            </a:xfrm>
            <a:custGeom>
              <a:avLst/>
              <a:gdLst/>
              <a:ahLst/>
              <a:cxnLst/>
              <a:rect l="l" t="t" r="r" b="b"/>
              <a:pathLst>
                <a:path w="2521374" h="929721">
                  <a:moveTo>
                    <a:pt x="0" y="0"/>
                  </a:moveTo>
                  <a:lnTo>
                    <a:pt x="2521374" y="0"/>
                  </a:lnTo>
                  <a:lnTo>
                    <a:pt x="2521374" y="929721"/>
                  </a:lnTo>
                  <a:lnTo>
                    <a:pt x="0" y="929721"/>
                  </a:lnTo>
                  <a:close/>
                </a:path>
              </a:pathLst>
            </a:custGeom>
            <a:solidFill>
              <a:srgbClr val="184680"/>
            </a:solidFill>
          </p:spPr>
        </p:sp>
        <p:sp>
          <p:nvSpPr>
            <p:cNvPr id="4" name="TextBox 4"/>
            <p:cNvSpPr txBox="1"/>
            <p:nvPr/>
          </p:nvSpPr>
          <p:spPr>
            <a:xfrm>
              <a:off x="0" y="-38100"/>
              <a:ext cx="2521374" cy="967821"/>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028700"/>
            <a:ext cx="16230600" cy="4114800"/>
            <a:chOff x="0" y="0"/>
            <a:chExt cx="2273391" cy="576353"/>
          </a:xfrm>
        </p:grpSpPr>
        <p:sp>
          <p:nvSpPr>
            <p:cNvPr id="6" name="Freeform 6"/>
            <p:cNvSpPr/>
            <p:nvPr/>
          </p:nvSpPr>
          <p:spPr>
            <a:xfrm>
              <a:off x="0" y="0"/>
              <a:ext cx="2273391" cy="576353"/>
            </a:xfrm>
            <a:custGeom>
              <a:avLst/>
              <a:gdLst/>
              <a:ahLst/>
              <a:cxnLst/>
              <a:rect l="l" t="t" r="r" b="b"/>
              <a:pathLst>
                <a:path w="2273391" h="576353">
                  <a:moveTo>
                    <a:pt x="0" y="0"/>
                  </a:moveTo>
                  <a:lnTo>
                    <a:pt x="2273391" y="0"/>
                  </a:lnTo>
                  <a:lnTo>
                    <a:pt x="2273391" y="576353"/>
                  </a:lnTo>
                  <a:lnTo>
                    <a:pt x="0" y="576353"/>
                  </a:lnTo>
                  <a:close/>
                </a:path>
              </a:pathLst>
            </a:custGeom>
            <a:blipFill>
              <a:blip r:embed="rId2"/>
              <a:stretch>
                <a:fillRect t="-141872" b="-53960"/>
              </a:stretch>
            </a:blipFill>
          </p:spPr>
        </p:sp>
      </p:grpSp>
      <p:grpSp>
        <p:nvGrpSpPr>
          <p:cNvPr id="7" name="Group 7"/>
          <p:cNvGrpSpPr/>
          <p:nvPr/>
        </p:nvGrpSpPr>
        <p:grpSpPr>
          <a:xfrm>
            <a:off x="15947894" y="-443935"/>
            <a:ext cx="712426" cy="2089284"/>
            <a:chOff x="0" y="0"/>
            <a:chExt cx="187635" cy="550264"/>
          </a:xfrm>
        </p:grpSpPr>
        <p:sp>
          <p:nvSpPr>
            <p:cNvPr id="8" name="Freeform 8"/>
            <p:cNvSpPr/>
            <p:nvPr/>
          </p:nvSpPr>
          <p:spPr>
            <a:xfrm>
              <a:off x="0" y="0"/>
              <a:ext cx="187635" cy="550264"/>
            </a:xfrm>
            <a:custGeom>
              <a:avLst/>
              <a:gdLst/>
              <a:ahLst/>
              <a:cxnLst/>
              <a:rect l="l" t="t" r="r" b="b"/>
              <a:pathLst>
                <a:path w="187635" h="550264">
                  <a:moveTo>
                    <a:pt x="0" y="0"/>
                  </a:moveTo>
                  <a:lnTo>
                    <a:pt x="187635" y="0"/>
                  </a:lnTo>
                  <a:lnTo>
                    <a:pt x="187635" y="550264"/>
                  </a:lnTo>
                  <a:lnTo>
                    <a:pt x="0" y="550264"/>
                  </a:lnTo>
                  <a:close/>
                </a:path>
              </a:pathLst>
            </a:custGeom>
            <a:solidFill>
              <a:srgbClr val="184680"/>
            </a:solidFill>
          </p:spPr>
        </p:sp>
        <p:sp>
          <p:nvSpPr>
            <p:cNvPr id="9" name="TextBox 9"/>
            <p:cNvSpPr txBox="1"/>
            <p:nvPr/>
          </p:nvSpPr>
          <p:spPr>
            <a:xfrm>
              <a:off x="0" y="-38100"/>
              <a:ext cx="187635" cy="588364"/>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a:off x="2000765" y="4375308"/>
            <a:ext cx="1856777" cy="1839786"/>
            <a:chOff x="0" y="0"/>
            <a:chExt cx="489028" cy="484553"/>
          </a:xfrm>
        </p:grpSpPr>
        <p:sp>
          <p:nvSpPr>
            <p:cNvPr id="11" name="Freeform 11"/>
            <p:cNvSpPr/>
            <p:nvPr/>
          </p:nvSpPr>
          <p:spPr>
            <a:xfrm>
              <a:off x="0" y="0"/>
              <a:ext cx="489028" cy="484553"/>
            </a:xfrm>
            <a:custGeom>
              <a:avLst/>
              <a:gdLst/>
              <a:ahLst/>
              <a:cxnLst/>
              <a:rect l="l" t="t" r="r" b="b"/>
              <a:pathLst>
                <a:path w="489028" h="484553">
                  <a:moveTo>
                    <a:pt x="0" y="0"/>
                  </a:moveTo>
                  <a:lnTo>
                    <a:pt x="489028" y="0"/>
                  </a:lnTo>
                  <a:lnTo>
                    <a:pt x="489028" y="484553"/>
                  </a:lnTo>
                  <a:lnTo>
                    <a:pt x="0" y="484553"/>
                  </a:lnTo>
                  <a:close/>
                </a:path>
              </a:pathLst>
            </a:custGeom>
            <a:solidFill>
              <a:srgbClr val="FFFFFF"/>
            </a:solidFill>
          </p:spPr>
        </p:sp>
        <p:sp>
          <p:nvSpPr>
            <p:cNvPr id="12" name="TextBox 12"/>
            <p:cNvSpPr txBox="1"/>
            <p:nvPr/>
          </p:nvSpPr>
          <p:spPr>
            <a:xfrm>
              <a:off x="0" y="-38100"/>
              <a:ext cx="489028" cy="522653"/>
            </a:xfrm>
            <a:prstGeom prst="rect">
              <a:avLst/>
            </a:prstGeom>
          </p:spPr>
          <p:txBody>
            <a:bodyPr lIns="50800" tIns="50800" rIns="50800" bIns="50800" rtlCol="0" anchor="ctr"/>
            <a:lstStyle/>
            <a:p>
              <a:pPr algn="ctr">
                <a:lnSpc>
                  <a:spcPts val="2659"/>
                </a:lnSpc>
                <a:spcBef>
                  <a:spcPct val="0"/>
                </a:spcBef>
              </a:pPr>
              <a:endParaRPr/>
            </a:p>
          </p:txBody>
        </p:sp>
      </p:grpSp>
      <p:grpSp>
        <p:nvGrpSpPr>
          <p:cNvPr id="13" name="Group 13"/>
          <p:cNvGrpSpPr/>
          <p:nvPr/>
        </p:nvGrpSpPr>
        <p:grpSpPr>
          <a:xfrm>
            <a:off x="15947894" y="4647501"/>
            <a:ext cx="712426" cy="4610799"/>
            <a:chOff x="0" y="0"/>
            <a:chExt cx="187635" cy="1214367"/>
          </a:xfrm>
        </p:grpSpPr>
        <p:sp>
          <p:nvSpPr>
            <p:cNvPr id="14" name="Freeform 14"/>
            <p:cNvSpPr/>
            <p:nvPr/>
          </p:nvSpPr>
          <p:spPr>
            <a:xfrm>
              <a:off x="0" y="0"/>
              <a:ext cx="187635" cy="1214367"/>
            </a:xfrm>
            <a:custGeom>
              <a:avLst/>
              <a:gdLst/>
              <a:ahLst/>
              <a:cxnLst/>
              <a:rect l="l" t="t" r="r" b="b"/>
              <a:pathLst>
                <a:path w="187635" h="1214367">
                  <a:moveTo>
                    <a:pt x="0" y="0"/>
                  </a:moveTo>
                  <a:lnTo>
                    <a:pt x="187635" y="0"/>
                  </a:lnTo>
                  <a:lnTo>
                    <a:pt x="187635" y="1214367"/>
                  </a:lnTo>
                  <a:lnTo>
                    <a:pt x="0" y="1214367"/>
                  </a:lnTo>
                  <a:close/>
                </a:path>
              </a:pathLst>
            </a:custGeom>
            <a:solidFill>
              <a:srgbClr val="184680"/>
            </a:solidFill>
          </p:spPr>
        </p:sp>
        <p:sp>
          <p:nvSpPr>
            <p:cNvPr id="15" name="TextBox 15"/>
            <p:cNvSpPr txBox="1"/>
            <p:nvPr/>
          </p:nvSpPr>
          <p:spPr>
            <a:xfrm>
              <a:off x="0" y="-38100"/>
              <a:ext cx="187635" cy="1252467"/>
            </a:xfrm>
            <a:prstGeom prst="rect">
              <a:avLst/>
            </a:prstGeom>
          </p:spPr>
          <p:txBody>
            <a:bodyPr lIns="50800" tIns="50800" rIns="50800" bIns="50800" rtlCol="0" anchor="ctr"/>
            <a:lstStyle/>
            <a:p>
              <a:pPr algn="ctr">
                <a:lnSpc>
                  <a:spcPts val="2659"/>
                </a:lnSpc>
                <a:spcBef>
                  <a:spcPct val="0"/>
                </a:spcBef>
              </a:pPr>
              <a:endParaRPr/>
            </a:p>
          </p:txBody>
        </p:sp>
      </p:grpSp>
      <p:grpSp>
        <p:nvGrpSpPr>
          <p:cNvPr id="16" name="Group 16"/>
          <p:cNvGrpSpPr/>
          <p:nvPr/>
        </p:nvGrpSpPr>
        <p:grpSpPr>
          <a:xfrm>
            <a:off x="-279831" y="6289472"/>
            <a:ext cx="1308531" cy="1970398"/>
            <a:chOff x="0" y="0"/>
            <a:chExt cx="344634" cy="518952"/>
          </a:xfrm>
        </p:grpSpPr>
        <p:sp>
          <p:nvSpPr>
            <p:cNvPr id="17" name="Freeform 17"/>
            <p:cNvSpPr/>
            <p:nvPr/>
          </p:nvSpPr>
          <p:spPr>
            <a:xfrm>
              <a:off x="0" y="0"/>
              <a:ext cx="344634" cy="518952"/>
            </a:xfrm>
            <a:custGeom>
              <a:avLst/>
              <a:gdLst/>
              <a:ahLst/>
              <a:cxnLst/>
              <a:rect l="l" t="t" r="r" b="b"/>
              <a:pathLst>
                <a:path w="344634" h="518952">
                  <a:moveTo>
                    <a:pt x="0" y="0"/>
                  </a:moveTo>
                  <a:lnTo>
                    <a:pt x="344634" y="0"/>
                  </a:lnTo>
                  <a:lnTo>
                    <a:pt x="344634" y="518952"/>
                  </a:lnTo>
                  <a:lnTo>
                    <a:pt x="0" y="518952"/>
                  </a:lnTo>
                  <a:close/>
                </a:path>
              </a:pathLst>
            </a:custGeom>
            <a:solidFill>
              <a:srgbClr val="184680"/>
            </a:solidFill>
          </p:spPr>
        </p:sp>
        <p:sp>
          <p:nvSpPr>
            <p:cNvPr id="18" name="TextBox 18"/>
            <p:cNvSpPr txBox="1"/>
            <p:nvPr/>
          </p:nvSpPr>
          <p:spPr>
            <a:xfrm>
              <a:off x="0" y="-38100"/>
              <a:ext cx="344634" cy="557052"/>
            </a:xfrm>
            <a:prstGeom prst="rect">
              <a:avLst/>
            </a:prstGeom>
          </p:spPr>
          <p:txBody>
            <a:bodyPr lIns="50800" tIns="50800" rIns="50800" bIns="50800" rtlCol="0" anchor="ctr"/>
            <a:lstStyle/>
            <a:p>
              <a:pPr algn="ctr">
                <a:lnSpc>
                  <a:spcPts val="2659"/>
                </a:lnSpc>
                <a:spcBef>
                  <a:spcPct val="0"/>
                </a:spcBef>
              </a:pPr>
              <a:endParaRPr/>
            </a:p>
          </p:txBody>
        </p:sp>
      </p:grpSp>
      <p:grpSp>
        <p:nvGrpSpPr>
          <p:cNvPr id="19" name="Group 19"/>
          <p:cNvGrpSpPr/>
          <p:nvPr/>
        </p:nvGrpSpPr>
        <p:grpSpPr>
          <a:xfrm>
            <a:off x="16062555" y="4879271"/>
            <a:ext cx="483103" cy="483103"/>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6062555" y="5463596"/>
            <a:ext cx="483103" cy="483103"/>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4" name="TextBox 2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16062555" y="6047920"/>
            <a:ext cx="483103" cy="483103"/>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8" name="AutoShape 28"/>
          <p:cNvSpPr/>
          <p:nvPr/>
        </p:nvSpPr>
        <p:spPr>
          <a:xfrm>
            <a:off x="6901446" y="9078390"/>
            <a:ext cx="8428676" cy="0"/>
          </a:xfrm>
          <a:prstGeom prst="line">
            <a:avLst/>
          </a:prstGeom>
          <a:ln w="19050" cap="rnd">
            <a:solidFill>
              <a:srgbClr val="184680"/>
            </a:solidFill>
            <a:prstDash val="solid"/>
            <a:headEnd type="none" w="sm" len="sm"/>
            <a:tailEnd type="none" w="sm" len="sm"/>
          </a:ln>
        </p:spPr>
      </p:sp>
      <p:sp>
        <p:nvSpPr>
          <p:cNvPr id="29" name="Freeform 29"/>
          <p:cNvSpPr/>
          <p:nvPr/>
        </p:nvSpPr>
        <p:spPr>
          <a:xfrm>
            <a:off x="2150675" y="4583896"/>
            <a:ext cx="1556958" cy="1556958"/>
          </a:xfrm>
          <a:custGeom>
            <a:avLst/>
            <a:gdLst/>
            <a:ahLst/>
            <a:cxnLst/>
            <a:rect l="l" t="t" r="r" b="b"/>
            <a:pathLst>
              <a:path w="1556958" h="1556958">
                <a:moveTo>
                  <a:pt x="0" y="0"/>
                </a:moveTo>
                <a:lnTo>
                  <a:pt x="1556957" y="0"/>
                </a:lnTo>
                <a:lnTo>
                  <a:pt x="1556957" y="1556957"/>
                </a:lnTo>
                <a:lnTo>
                  <a:pt x="0" y="1556957"/>
                </a:lnTo>
                <a:lnTo>
                  <a:pt x="0" y="0"/>
                </a:lnTo>
                <a:close/>
              </a:path>
            </a:pathLst>
          </a:custGeom>
          <a:blipFill>
            <a:blip r:embed="rId3"/>
            <a:stretch>
              <a:fillRect/>
            </a:stretch>
          </a:blipFill>
        </p:spPr>
      </p:sp>
      <p:sp>
        <p:nvSpPr>
          <p:cNvPr id="30" name="TextBox 30"/>
          <p:cNvSpPr txBox="1"/>
          <p:nvPr/>
        </p:nvSpPr>
        <p:spPr>
          <a:xfrm>
            <a:off x="2000765" y="6348444"/>
            <a:ext cx="12446845" cy="963930"/>
          </a:xfrm>
          <a:prstGeom prst="rect">
            <a:avLst/>
          </a:prstGeom>
        </p:spPr>
        <p:txBody>
          <a:bodyPr lIns="0" tIns="0" rIns="0" bIns="0" rtlCol="0" anchor="t">
            <a:spAutoFit/>
          </a:bodyPr>
          <a:lstStyle/>
          <a:p>
            <a:pPr algn="l">
              <a:lnSpc>
                <a:spcPts val="7200"/>
              </a:lnSpc>
            </a:pPr>
            <a:r>
              <a:rPr lang="en-US" sz="7200" b="1">
                <a:solidFill>
                  <a:srgbClr val="2A2A2A"/>
                </a:solidFill>
                <a:latin typeface="Montserrat Bold"/>
                <a:ea typeface="Montserrat Bold"/>
                <a:cs typeface="Montserrat Bold"/>
                <a:sym typeface="Montserrat Bold"/>
              </a:rPr>
              <a:t>GOLDENSEA PROFILE</a:t>
            </a:r>
          </a:p>
        </p:txBody>
      </p:sp>
      <p:sp>
        <p:nvSpPr>
          <p:cNvPr id="31" name="TextBox 31"/>
          <p:cNvSpPr txBox="1"/>
          <p:nvPr/>
        </p:nvSpPr>
        <p:spPr>
          <a:xfrm>
            <a:off x="2000765" y="7526444"/>
            <a:ext cx="7753713" cy="733425"/>
          </a:xfrm>
          <a:prstGeom prst="rect">
            <a:avLst/>
          </a:prstGeom>
        </p:spPr>
        <p:txBody>
          <a:bodyPr lIns="0" tIns="0" rIns="0" bIns="0" rtlCol="0" anchor="t">
            <a:spAutoFit/>
          </a:bodyPr>
          <a:lstStyle/>
          <a:p>
            <a:pPr algn="l">
              <a:lnSpc>
                <a:spcPts val="3239"/>
              </a:lnSpc>
            </a:pPr>
            <a:r>
              <a:rPr lang="en-US" sz="2699">
                <a:solidFill>
                  <a:srgbClr val="2A2A2A"/>
                </a:solidFill>
                <a:latin typeface="Open Sans"/>
                <a:ea typeface="Open Sans"/>
                <a:cs typeface="Open Sans"/>
                <a:sym typeface="Open Sans"/>
              </a:rPr>
              <a:t>All for customer satisfaction and more....</a:t>
            </a:r>
          </a:p>
          <a:p>
            <a:pPr algn="l">
              <a:lnSpc>
                <a:spcPts val="2520"/>
              </a:lnSpc>
            </a:pPr>
            <a:endParaRPr lang="en-US" sz="2699">
              <a:solidFill>
                <a:srgbClr val="2A2A2A"/>
              </a:solidFill>
              <a:latin typeface="Open Sans"/>
              <a:ea typeface="Open Sans"/>
              <a:cs typeface="Open Sans"/>
              <a:sym typeface="Open Sans"/>
            </a:endParaRPr>
          </a:p>
        </p:txBody>
      </p:sp>
      <p:sp>
        <p:nvSpPr>
          <p:cNvPr id="32" name="TextBox 32"/>
          <p:cNvSpPr txBox="1"/>
          <p:nvPr/>
        </p:nvSpPr>
        <p:spPr>
          <a:xfrm>
            <a:off x="2000765" y="8956470"/>
            <a:ext cx="4618548" cy="281940"/>
          </a:xfrm>
          <a:prstGeom prst="rect">
            <a:avLst/>
          </a:prstGeom>
        </p:spPr>
        <p:txBody>
          <a:bodyPr lIns="0" tIns="0" rIns="0" bIns="0" rtlCol="0" anchor="t">
            <a:spAutoFit/>
          </a:bodyPr>
          <a:lstStyle/>
          <a:p>
            <a:pPr algn="l">
              <a:lnSpc>
                <a:spcPts val="2100"/>
              </a:lnSpc>
            </a:pPr>
            <a:r>
              <a:rPr lang="en-US" sz="2100" b="1" spc="210">
                <a:solidFill>
                  <a:srgbClr val="2A2A2A"/>
                </a:solidFill>
                <a:latin typeface="Open Sans Bold"/>
                <a:ea typeface="Open Sans Bold"/>
                <a:cs typeface="Open Sans Bold"/>
                <a:sym typeface="Open Sans Bold"/>
              </a:rPr>
              <a:t>www.goldensea.net.vn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BBBB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7429500" cy="5086350"/>
            <a:chOff x="0" y="0"/>
            <a:chExt cx="9906000" cy="6781800"/>
          </a:xfrm>
        </p:grpSpPr>
        <p:sp>
          <p:nvSpPr>
            <p:cNvPr id="3" name="Freeform 3"/>
            <p:cNvSpPr/>
            <p:nvPr/>
          </p:nvSpPr>
          <p:spPr>
            <a:xfrm>
              <a:off x="0" y="0"/>
              <a:ext cx="9906000" cy="6781800"/>
            </a:xfrm>
            <a:custGeom>
              <a:avLst/>
              <a:gdLst/>
              <a:ahLst/>
              <a:cxnLst/>
              <a:rect l="l" t="t" r="r" b="b"/>
              <a:pathLst>
                <a:path w="9906000" h="6781800">
                  <a:moveTo>
                    <a:pt x="0" y="0"/>
                  </a:moveTo>
                  <a:lnTo>
                    <a:pt x="9906000" y="0"/>
                  </a:lnTo>
                  <a:lnTo>
                    <a:pt x="9906000" y="6781800"/>
                  </a:lnTo>
                  <a:lnTo>
                    <a:pt x="0" y="6781800"/>
                  </a:lnTo>
                  <a:close/>
                </a:path>
              </a:pathLst>
            </a:custGeom>
            <a:blipFill>
              <a:blip r:embed="rId2"/>
              <a:stretch>
                <a:fillRect l="-10854" r="-10854"/>
              </a:stretch>
            </a:blipFill>
          </p:spPr>
        </p:sp>
      </p:grpSp>
      <p:grpSp>
        <p:nvGrpSpPr>
          <p:cNvPr id="4" name="Group 4"/>
          <p:cNvGrpSpPr/>
          <p:nvPr/>
        </p:nvGrpSpPr>
        <p:grpSpPr>
          <a:xfrm>
            <a:off x="7543800" y="0"/>
            <a:ext cx="4648200" cy="5086350"/>
            <a:chOff x="0" y="0"/>
            <a:chExt cx="6197600" cy="6781800"/>
          </a:xfrm>
        </p:grpSpPr>
        <p:sp>
          <p:nvSpPr>
            <p:cNvPr id="5" name="Freeform 5"/>
            <p:cNvSpPr/>
            <p:nvPr/>
          </p:nvSpPr>
          <p:spPr>
            <a:xfrm>
              <a:off x="0" y="0"/>
              <a:ext cx="6197600" cy="6781800"/>
            </a:xfrm>
            <a:custGeom>
              <a:avLst/>
              <a:gdLst/>
              <a:ahLst/>
              <a:cxnLst/>
              <a:rect l="l" t="t" r="r" b="b"/>
              <a:pathLst>
                <a:path w="6197600" h="6781800">
                  <a:moveTo>
                    <a:pt x="0" y="0"/>
                  </a:moveTo>
                  <a:lnTo>
                    <a:pt x="6197600" y="0"/>
                  </a:lnTo>
                  <a:lnTo>
                    <a:pt x="6197600" y="6781800"/>
                  </a:lnTo>
                  <a:lnTo>
                    <a:pt x="0" y="6781800"/>
                  </a:lnTo>
                  <a:close/>
                </a:path>
              </a:pathLst>
            </a:custGeom>
            <a:blipFill>
              <a:blip r:embed="rId3"/>
              <a:stretch>
                <a:fillRect l="-47385" r="-47385"/>
              </a:stretch>
            </a:blipFill>
          </p:spPr>
        </p:sp>
      </p:grpSp>
      <p:grpSp>
        <p:nvGrpSpPr>
          <p:cNvPr id="6" name="Group 6"/>
          <p:cNvGrpSpPr/>
          <p:nvPr/>
        </p:nvGrpSpPr>
        <p:grpSpPr>
          <a:xfrm>
            <a:off x="0" y="5200650"/>
            <a:ext cx="5524500" cy="5086350"/>
            <a:chOff x="0" y="0"/>
            <a:chExt cx="7366000" cy="6781800"/>
          </a:xfrm>
        </p:grpSpPr>
        <p:sp>
          <p:nvSpPr>
            <p:cNvPr id="7" name="Freeform 7"/>
            <p:cNvSpPr/>
            <p:nvPr/>
          </p:nvSpPr>
          <p:spPr>
            <a:xfrm>
              <a:off x="0" y="0"/>
              <a:ext cx="7366000" cy="6781800"/>
            </a:xfrm>
            <a:custGeom>
              <a:avLst/>
              <a:gdLst/>
              <a:ahLst/>
              <a:cxnLst/>
              <a:rect l="l" t="t" r="r" b="b"/>
              <a:pathLst>
                <a:path w="7366000" h="6781800">
                  <a:moveTo>
                    <a:pt x="0" y="0"/>
                  </a:moveTo>
                  <a:lnTo>
                    <a:pt x="7366000" y="0"/>
                  </a:lnTo>
                  <a:lnTo>
                    <a:pt x="7366000" y="6781800"/>
                  </a:lnTo>
                  <a:lnTo>
                    <a:pt x="0" y="6781800"/>
                  </a:lnTo>
                  <a:close/>
                </a:path>
              </a:pathLst>
            </a:custGeom>
            <a:blipFill>
              <a:blip r:embed="rId4"/>
              <a:stretch>
                <a:fillRect l="-31938" r="-31938"/>
              </a:stretch>
            </a:blipFill>
          </p:spPr>
        </p:sp>
      </p:grpSp>
      <p:grpSp>
        <p:nvGrpSpPr>
          <p:cNvPr id="8" name="Group 8"/>
          <p:cNvGrpSpPr/>
          <p:nvPr/>
        </p:nvGrpSpPr>
        <p:grpSpPr>
          <a:xfrm>
            <a:off x="5638800" y="5200650"/>
            <a:ext cx="6553200" cy="5086350"/>
            <a:chOff x="0" y="0"/>
            <a:chExt cx="8737600" cy="6781800"/>
          </a:xfrm>
        </p:grpSpPr>
        <p:sp>
          <p:nvSpPr>
            <p:cNvPr id="9" name="Freeform 9"/>
            <p:cNvSpPr/>
            <p:nvPr/>
          </p:nvSpPr>
          <p:spPr>
            <a:xfrm>
              <a:off x="0" y="0"/>
              <a:ext cx="8737600" cy="6781800"/>
            </a:xfrm>
            <a:custGeom>
              <a:avLst/>
              <a:gdLst/>
              <a:ahLst/>
              <a:cxnLst/>
              <a:rect l="l" t="t" r="r" b="b"/>
              <a:pathLst>
                <a:path w="8737600" h="6781800">
                  <a:moveTo>
                    <a:pt x="0" y="0"/>
                  </a:moveTo>
                  <a:lnTo>
                    <a:pt x="8737600" y="0"/>
                  </a:lnTo>
                  <a:lnTo>
                    <a:pt x="8737600" y="6781800"/>
                  </a:lnTo>
                  <a:lnTo>
                    <a:pt x="0" y="6781800"/>
                  </a:lnTo>
                  <a:close/>
                </a:path>
              </a:pathLst>
            </a:custGeom>
            <a:blipFill>
              <a:blip r:embed="rId5"/>
              <a:stretch>
                <a:fillRect l="-18992" r="-18992"/>
              </a:stretch>
            </a:blipFill>
          </p:spPr>
        </p:sp>
      </p:grpSp>
      <p:grpSp>
        <p:nvGrpSpPr>
          <p:cNvPr id="10" name="Group 10"/>
          <p:cNvGrpSpPr/>
          <p:nvPr/>
        </p:nvGrpSpPr>
        <p:grpSpPr>
          <a:xfrm>
            <a:off x="15001875" y="3048000"/>
            <a:ext cx="476250" cy="47625"/>
            <a:chOff x="0" y="0"/>
            <a:chExt cx="635000" cy="63500"/>
          </a:xfrm>
        </p:grpSpPr>
        <p:sp>
          <p:nvSpPr>
            <p:cNvPr id="11" name="Freeform 11"/>
            <p:cNvSpPr/>
            <p:nvPr/>
          </p:nvSpPr>
          <p:spPr>
            <a:xfrm>
              <a:off x="0" y="0"/>
              <a:ext cx="635000" cy="63500"/>
            </a:xfrm>
            <a:custGeom>
              <a:avLst/>
              <a:gdLst/>
              <a:ahLst/>
              <a:cxnLst/>
              <a:rect l="l" t="t" r="r" b="b"/>
              <a:pathLst>
                <a:path w="635000" h="63500">
                  <a:moveTo>
                    <a:pt x="0" y="0"/>
                  </a:moveTo>
                  <a:lnTo>
                    <a:pt x="635000" y="0"/>
                  </a:lnTo>
                  <a:lnTo>
                    <a:pt x="635000" y="63500"/>
                  </a:lnTo>
                  <a:lnTo>
                    <a:pt x="0" y="63500"/>
                  </a:lnTo>
                  <a:close/>
                </a:path>
              </a:pathLst>
            </a:custGeom>
            <a:solidFill>
              <a:srgbClr val="4D4D4D"/>
            </a:solidFill>
          </p:spPr>
        </p:sp>
        <p:sp>
          <p:nvSpPr>
            <p:cNvPr id="12" name="TextBox 12"/>
            <p:cNvSpPr txBox="1"/>
            <p:nvPr/>
          </p:nvSpPr>
          <p:spPr>
            <a:xfrm>
              <a:off x="0" y="-38100"/>
              <a:ext cx="635000" cy="101600"/>
            </a:xfrm>
            <a:prstGeom prst="rect">
              <a:avLst/>
            </a:prstGeom>
          </p:spPr>
          <p:txBody>
            <a:bodyPr lIns="50800" tIns="50800" rIns="50800" bIns="50800" rtlCol="0" anchor="ctr"/>
            <a:lstStyle/>
            <a:p>
              <a:pPr algn="l">
                <a:lnSpc>
                  <a:spcPts val="1679"/>
                </a:lnSpc>
              </a:pPr>
              <a:endParaRPr/>
            </a:p>
          </p:txBody>
        </p:sp>
      </p:grpSp>
      <p:sp>
        <p:nvSpPr>
          <p:cNvPr id="13" name="AutoShape 13"/>
          <p:cNvSpPr/>
          <p:nvPr/>
        </p:nvSpPr>
        <p:spPr>
          <a:xfrm>
            <a:off x="13144500" y="5524500"/>
            <a:ext cx="4191000" cy="0"/>
          </a:xfrm>
          <a:prstGeom prst="line">
            <a:avLst/>
          </a:prstGeom>
          <a:ln w="9525" cap="flat">
            <a:solidFill>
              <a:srgbClr val="BBBBBB"/>
            </a:solidFill>
            <a:prstDash val="solid"/>
            <a:headEnd type="none" w="sm" len="sm"/>
            <a:tailEnd type="none" w="sm" len="sm"/>
          </a:ln>
        </p:spPr>
      </p:sp>
      <p:grpSp>
        <p:nvGrpSpPr>
          <p:cNvPr id="14" name="Group 14"/>
          <p:cNvGrpSpPr/>
          <p:nvPr/>
        </p:nvGrpSpPr>
        <p:grpSpPr>
          <a:xfrm>
            <a:off x="15001875" y="6953250"/>
            <a:ext cx="476250" cy="47625"/>
            <a:chOff x="0" y="0"/>
            <a:chExt cx="635000" cy="63500"/>
          </a:xfrm>
        </p:grpSpPr>
        <p:sp>
          <p:nvSpPr>
            <p:cNvPr id="15" name="Freeform 15"/>
            <p:cNvSpPr/>
            <p:nvPr/>
          </p:nvSpPr>
          <p:spPr>
            <a:xfrm>
              <a:off x="0" y="0"/>
              <a:ext cx="635000" cy="63500"/>
            </a:xfrm>
            <a:custGeom>
              <a:avLst/>
              <a:gdLst/>
              <a:ahLst/>
              <a:cxnLst/>
              <a:rect l="l" t="t" r="r" b="b"/>
              <a:pathLst>
                <a:path w="635000" h="63500">
                  <a:moveTo>
                    <a:pt x="0" y="0"/>
                  </a:moveTo>
                  <a:lnTo>
                    <a:pt x="635000" y="0"/>
                  </a:lnTo>
                  <a:lnTo>
                    <a:pt x="635000" y="63500"/>
                  </a:lnTo>
                  <a:lnTo>
                    <a:pt x="0" y="63500"/>
                  </a:lnTo>
                  <a:close/>
                </a:path>
              </a:pathLst>
            </a:custGeom>
            <a:solidFill>
              <a:srgbClr val="4D4D4D"/>
            </a:solidFill>
          </p:spPr>
        </p:sp>
        <p:sp>
          <p:nvSpPr>
            <p:cNvPr id="16" name="TextBox 16"/>
            <p:cNvSpPr txBox="1"/>
            <p:nvPr/>
          </p:nvSpPr>
          <p:spPr>
            <a:xfrm>
              <a:off x="0" y="-38100"/>
              <a:ext cx="635000" cy="101600"/>
            </a:xfrm>
            <a:prstGeom prst="rect">
              <a:avLst/>
            </a:prstGeom>
          </p:spPr>
          <p:txBody>
            <a:bodyPr lIns="50800" tIns="50800" rIns="50800" bIns="50800" rtlCol="0" anchor="ctr"/>
            <a:lstStyle/>
            <a:p>
              <a:pPr algn="l">
                <a:lnSpc>
                  <a:spcPts val="1679"/>
                </a:lnSpc>
              </a:pPr>
              <a:endParaRPr/>
            </a:p>
          </p:txBody>
        </p:sp>
      </p:grpSp>
      <p:grpSp>
        <p:nvGrpSpPr>
          <p:cNvPr id="17" name="Group 17"/>
          <p:cNvGrpSpPr/>
          <p:nvPr/>
        </p:nvGrpSpPr>
        <p:grpSpPr>
          <a:xfrm>
            <a:off x="17259300" y="8578393"/>
            <a:ext cx="793608" cy="2699441"/>
            <a:chOff x="0" y="0"/>
            <a:chExt cx="209016" cy="710964"/>
          </a:xfrm>
        </p:grpSpPr>
        <p:sp>
          <p:nvSpPr>
            <p:cNvPr id="18" name="Freeform 18"/>
            <p:cNvSpPr/>
            <p:nvPr/>
          </p:nvSpPr>
          <p:spPr>
            <a:xfrm>
              <a:off x="0" y="0"/>
              <a:ext cx="209016" cy="710964"/>
            </a:xfrm>
            <a:custGeom>
              <a:avLst/>
              <a:gdLst/>
              <a:ahLst/>
              <a:cxnLst/>
              <a:rect l="l" t="t" r="r" b="b"/>
              <a:pathLst>
                <a:path w="209016" h="710964">
                  <a:moveTo>
                    <a:pt x="0" y="0"/>
                  </a:moveTo>
                  <a:lnTo>
                    <a:pt x="209016" y="0"/>
                  </a:lnTo>
                  <a:lnTo>
                    <a:pt x="209016" y="710964"/>
                  </a:lnTo>
                  <a:lnTo>
                    <a:pt x="0" y="710964"/>
                  </a:lnTo>
                  <a:close/>
                </a:path>
              </a:pathLst>
            </a:custGeom>
            <a:solidFill>
              <a:srgbClr val="184680"/>
            </a:solidFill>
          </p:spPr>
        </p:sp>
        <p:sp>
          <p:nvSpPr>
            <p:cNvPr id="19" name="TextBox 19"/>
            <p:cNvSpPr txBox="1"/>
            <p:nvPr/>
          </p:nvSpPr>
          <p:spPr>
            <a:xfrm>
              <a:off x="0" y="-38100"/>
              <a:ext cx="209016" cy="749064"/>
            </a:xfrm>
            <a:prstGeom prst="rect">
              <a:avLst/>
            </a:prstGeom>
          </p:spPr>
          <p:txBody>
            <a:bodyPr lIns="50800" tIns="50800" rIns="50800" bIns="50800" rtlCol="0" anchor="ctr"/>
            <a:lstStyle/>
            <a:p>
              <a:pPr algn="ctr">
                <a:lnSpc>
                  <a:spcPts val="2659"/>
                </a:lnSpc>
                <a:spcBef>
                  <a:spcPct val="0"/>
                </a:spcBef>
              </a:pPr>
              <a:endParaRPr/>
            </a:p>
          </p:txBody>
        </p:sp>
      </p:grpSp>
      <p:sp>
        <p:nvSpPr>
          <p:cNvPr id="20" name="TextBox 20"/>
          <p:cNvSpPr txBox="1"/>
          <p:nvPr/>
        </p:nvSpPr>
        <p:spPr>
          <a:xfrm>
            <a:off x="12668250" y="3681413"/>
            <a:ext cx="5143500" cy="581660"/>
          </a:xfrm>
          <a:prstGeom prst="rect">
            <a:avLst/>
          </a:prstGeom>
        </p:spPr>
        <p:txBody>
          <a:bodyPr lIns="0" tIns="0" rIns="0" bIns="0" rtlCol="0" anchor="t">
            <a:spAutoFit/>
          </a:bodyPr>
          <a:lstStyle/>
          <a:p>
            <a:pPr marL="0" lvl="0" indent="0" algn="ctr">
              <a:lnSpc>
                <a:spcPts val="4180"/>
              </a:lnSpc>
              <a:spcBef>
                <a:spcPct val="0"/>
              </a:spcBef>
            </a:pPr>
            <a:r>
              <a:rPr lang="en-US" sz="3800" b="1">
                <a:solidFill>
                  <a:srgbClr val="2A2A2A"/>
                </a:solidFill>
                <a:latin typeface="Telegraf Bold"/>
                <a:ea typeface="Telegraf Bold"/>
                <a:cs typeface="Telegraf Bold"/>
                <a:sym typeface="Telegraf Bold"/>
              </a:rPr>
              <a:t>BSH OFFICE</a:t>
            </a:r>
          </a:p>
        </p:txBody>
      </p:sp>
      <p:sp>
        <p:nvSpPr>
          <p:cNvPr id="21" name="TextBox 21"/>
          <p:cNvSpPr txBox="1"/>
          <p:nvPr/>
        </p:nvSpPr>
        <p:spPr>
          <a:xfrm>
            <a:off x="12528408" y="4610418"/>
            <a:ext cx="5524500" cy="294953"/>
          </a:xfrm>
          <a:prstGeom prst="rect">
            <a:avLst/>
          </a:prstGeom>
        </p:spPr>
        <p:txBody>
          <a:bodyPr wrap="square" lIns="0" tIns="0" rIns="0" bIns="0" rtlCol="0" anchor="t">
            <a:spAutoFit/>
          </a:bodyPr>
          <a:lstStyle/>
          <a:p>
            <a:pPr marL="0" lvl="0" indent="0" algn="ctr">
              <a:lnSpc>
                <a:spcPts val="2250"/>
              </a:lnSpc>
              <a:spcBef>
                <a:spcPct val="0"/>
              </a:spcBef>
            </a:pPr>
            <a:r>
              <a:rPr lang="en-US" sz="1500" dirty="0" smtClean="0">
                <a:solidFill>
                  <a:srgbClr val="666666"/>
                </a:solidFill>
                <a:latin typeface="Open Sans"/>
                <a:ea typeface="Open Sans"/>
                <a:cs typeface="Open Sans"/>
                <a:sym typeface="Open Sans"/>
              </a:rPr>
              <a:t>23</a:t>
            </a:r>
            <a:r>
              <a:rPr lang="en-US" sz="1500" baseline="30000" dirty="0" smtClean="0">
                <a:solidFill>
                  <a:srgbClr val="666666"/>
                </a:solidFill>
                <a:latin typeface="Open Sans"/>
                <a:ea typeface="Open Sans"/>
                <a:cs typeface="Open Sans"/>
                <a:sym typeface="Open Sans"/>
              </a:rPr>
              <a:t>rd</a:t>
            </a:r>
            <a:r>
              <a:rPr lang="en-US" sz="1500" dirty="0" smtClean="0">
                <a:solidFill>
                  <a:srgbClr val="666666"/>
                </a:solidFill>
                <a:latin typeface="Open Sans"/>
                <a:ea typeface="Open Sans"/>
                <a:cs typeface="Open Sans"/>
                <a:sym typeface="Open Sans"/>
              </a:rPr>
              <a:t>  Floor – </a:t>
            </a:r>
            <a:r>
              <a:rPr lang="en-US" sz="1500" dirty="0" err="1" smtClean="0">
                <a:solidFill>
                  <a:srgbClr val="666666"/>
                </a:solidFill>
                <a:latin typeface="Open Sans"/>
                <a:ea typeface="Open Sans"/>
                <a:cs typeface="Open Sans"/>
                <a:sym typeface="Open Sans"/>
              </a:rPr>
              <a:t>Vinacomin</a:t>
            </a:r>
            <a:r>
              <a:rPr lang="en-US" sz="1500" dirty="0" smtClean="0">
                <a:solidFill>
                  <a:srgbClr val="666666"/>
                </a:solidFill>
                <a:latin typeface="Open Sans"/>
                <a:ea typeface="Open Sans"/>
                <a:cs typeface="Open Sans"/>
                <a:sym typeface="Open Sans"/>
              </a:rPr>
              <a:t> Building, Duong </a:t>
            </a:r>
            <a:r>
              <a:rPr lang="en-US" sz="1500" dirty="0" err="1" smtClean="0">
                <a:solidFill>
                  <a:srgbClr val="666666"/>
                </a:solidFill>
                <a:latin typeface="Open Sans"/>
                <a:ea typeface="Open Sans"/>
                <a:cs typeface="Open Sans"/>
                <a:sym typeface="Open Sans"/>
              </a:rPr>
              <a:t>Dinh</a:t>
            </a:r>
            <a:r>
              <a:rPr lang="en-US" sz="1500" dirty="0" smtClean="0">
                <a:solidFill>
                  <a:srgbClr val="666666"/>
                </a:solidFill>
                <a:latin typeface="Open Sans"/>
                <a:ea typeface="Open Sans"/>
                <a:cs typeface="Open Sans"/>
                <a:sym typeface="Open Sans"/>
              </a:rPr>
              <a:t> </a:t>
            </a:r>
            <a:r>
              <a:rPr lang="en-US" sz="1500" dirty="0" err="1" smtClean="0">
                <a:solidFill>
                  <a:srgbClr val="666666"/>
                </a:solidFill>
                <a:latin typeface="Open Sans"/>
                <a:ea typeface="Open Sans"/>
                <a:cs typeface="Open Sans"/>
                <a:sym typeface="Open Sans"/>
              </a:rPr>
              <a:t>Nghe</a:t>
            </a:r>
            <a:r>
              <a:rPr lang="en-US" sz="1500" dirty="0" smtClean="0">
                <a:solidFill>
                  <a:srgbClr val="666666"/>
                </a:solidFill>
                <a:latin typeface="Open Sans"/>
                <a:ea typeface="Open Sans"/>
                <a:cs typeface="Open Sans"/>
                <a:sym typeface="Open Sans"/>
              </a:rPr>
              <a:t>, Hanoi</a:t>
            </a:r>
            <a:endParaRPr lang="en-US" sz="1500" dirty="0">
              <a:solidFill>
                <a:srgbClr val="666666"/>
              </a:solidFill>
              <a:latin typeface="Open Sans"/>
              <a:ea typeface="Open Sans"/>
              <a:cs typeface="Open Sans"/>
              <a:sym typeface="Open Sans"/>
            </a:endParaRPr>
          </a:p>
        </p:txBody>
      </p:sp>
      <p:sp>
        <p:nvSpPr>
          <p:cNvPr id="22" name="TextBox 22"/>
          <p:cNvSpPr txBox="1"/>
          <p:nvPr/>
        </p:nvSpPr>
        <p:spPr>
          <a:xfrm>
            <a:off x="13525500" y="5781675"/>
            <a:ext cx="1524000" cy="727075"/>
          </a:xfrm>
          <a:prstGeom prst="rect">
            <a:avLst/>
          </a:prstGeom>
        </p:spPr>
        <p:txBody>
          <a:bodyPr lIns="0" tIns="0" rIns="0" bIns="0" rtlCol="0" anchor="t">
            <a:spAutoFit/>
          </a:bodyPr>
          <a:lstStyle/>
          <a:p>
            <a:pPr marL="0" lvl="0" indent="0" algn="ctr">
              <a:lnSpc>
                <a:spcPts val="5599"/>
              </a:lnSpc>
              <a:spcBef>
                <a:spcPct val="0"/>
              </a:spcBef>
            </a:pPr>
            <a:r>
              <a:rPr lang="en-US" sz="3999" b="1">
                <a:solidFill>
                  <a:srgbClr val="2A2A2A"/>
                </a:solidFill>
                <a:latin typeface="Telegraf Bold"/>
                <a:ea typeface="Telegraf Bold"/>
                <a:cs typeface="Telegraf Bold"/>
                <a:sym typeface="Telegraf Bold"/>
              </a:rPr>
              <a:t>60</a:t>
            </a:r>
          </a:p>
        </p:txBody>
      </p:sp>
      <p:sp>
        <p:nvSpPr>
          <p:cNvPr id="23" name="TextBox 23"/>
          <p:cNvSpPr txBox="1"/>
          <p:nvPr/>
        </p:nvSpPr>
        <p:spPr>
          <a:xfrm>
            <a:off x="13525500" y="6343650"/>
            <a:ext cx="1524000" cy="233680"/>
          </a:xfrm>
          <a:prstGeom prst="rect">
            <a:avLst/>
          </a:prstGeom>
        </p:spPr>
        <p:txBody>
          <a:bodyPr lIns="0" tIns="0" rIns="0" bIns="0" rtlCol="0" anchor="t">
            <a:spAutoFit/>
          </a:bodyPr>
          <a:lstStyle/>
          <a:p>
            <a:pPr marL="0" lvl="0" indent="0" algn="ctr">
              <a:lnSpc>
                <a:spcPts val="1819"/>
              </a:lnSpc>
              <a:spcBef>
                <a:spcPct val="0"/>
              </a:spcBef>
            </a:pPr>
            <a:r>
              <a:rPr lang="en-US" sz="1299">
                <a:solidFill>
                  <a:srgbClr val="888888"/>
                </a:solidFill>
                <a:latin typeface="Open Sans"/>
                <a:ea typeface="Open Sans"/>
                <a:cs typeface="Open Sans"/>
                <a:sym typeface="Open Sans"/>
              </a:rPr>
              <a:t>DAYS</a:t>
            </a:r>
          </a:p>
        </p:txBody>
      </p:sp>
      <p:sp>
        <p:nvSpPr>
          <p:cNvPr id="24" name="TextBox 24"/>
          <p:cNvSpPr txBox="1"/>
          <p:nvPr/>
        </p:nvSpPr>
        <p:spPr>
          <a:xfrm>
            <a:off x="15430500" y="5781675"/>
            <a:ext cx="1524000" cy="727075"/>
          </a:xfrm>
          <a:prstGeom prst="rect">
            <a:avLst/>
          </a:prstGeom>
        </p:spPr>
        <p:txBody>
          <a:bodyPr lIns="0" tIns="0" rIns="0" bIns="0" rtlCol="0" anchor="t">
            <a:spAutoFit/>
          </a:bodyPr>
          <a:lstStyle/>
          <a:p>
            <a:pPr marL="0" lvl="0" indent="0" algn="ctr">
              <a:lnSpc>
                <a:spcPts val="5599"/>
              </a:lnSpc>
              <a:spcBef>
                <a:spcPct val="0"/>
              </a:spcBef>
            </a:pPr>
            <a:r>
              <a:rPr lang="en-US" sz="3999" b="1">
                <a:solidFill>
                  <a:srgbClr val="2A2A2A"/>
                </a:solidFill>
                <a:latin typeface="Telegraf Bold"/>
                <a:ea typeface="Telegraf Bold"/>
                <a:cs typeface="Telegraf Bold"/>
                <a:sym typeface="Telegraf Bold"/>
              </a:rPr>
              <a:t>1700</a:t>
            </a:r>
          </a:p>
        </p:txBody>
      </p:sp>
      <p:sp>
        <p:nvSpPr>
          <p:cNvPr id="25" name="TextBox 25"/>
          <p:cNvSpPr txBox="1"/>
          <p:nvPr/>
        </p:nvSpPr>
        <p:spPr>
          <a:xfrm>
            <a:off x="15430500" y="6343650"/>
            <a:ext cx="1524000" cy="233680"/>
          </a:xfrm>
          <a:prstGeom prst="rect">
            <a:avLst/>
          </a:prstGeom>
        </p:spPr>
        <p:txBody>
          <a:bodyPr lIns="0" tIns="0" rIns="0" bIns="0" rtlCol="0" anchor="t">
            <a:spAutoFit/>
          </a:bodyPr>
          <a:lstStyle/>
          <a:p>
            <a:pPr marL="0" lvl="0" indent="0" algn="ctr">
              <a:lnSpc>
                <a:spcPts val="1819"/>
              </a:lnSpc>
              <a:spcBef>
                <a:spcPct val="0"/>
              </a:spcBef>
            </a:pPr>
            <a:r>
              <a:rPr lang="en-US" sz="1299">
                <a:solidFill>
                  <a:srgbClr val="888888"/>
                </a:solidFill>
                <a:latin typeface="Open Sans"/>
                <a:ea typeface="Open Sans"/>
                <a:cs typeface="Open Sans"/>
                <a:sym typeface="Open Sans"/>
              </a:rPr>
              <a:t>M2</a:t>
            </a:r>
          </a:p>
        </p:txBody>
      </p:sp>
      <p:sp>
        <p:nvSpPr>
          <p:cNvPr id="26" name="TextBox 26"/>
          <p:cNvSpPr txBox="1"/>
          <p:nvPr/>
        </p:nvSpPr>
        <p:spPr>
          <a:xfrm>
            <a:off x="12668250" y="7286625"/>
            <a:ext cx="5143500" cy="260985"/>
          </a:xfrm>
          <a:prstGeom prst="rect">
            <a:avLst/>
          </a:prstGeom>
        </p:spPr>
        <p:txBody>
          <a:bodyPr lIns="0" tIns="0" rIns="0" bIns="0" rtlCol="0" anchor="t">
            <a:spAutoFit/>
          </a:bodyPr>
          <a:lstStyle/>
          <a:p>
            <a:pPr marL="0" lvl="0" indent="0" algn="ctr">
              <a:lnSpc>
                <a:spcPts val="2100"/>
              </a:lnSpc>
              <a:spcBef>
                <a:spcPct val="0"/>
              </a:spcBef>
            </a:pPr>
            <a:r>
              <a:rPr lang="en-US" sz="1400" i="1">
                <a:solidFill>
                  <a:srgbClr val="777777"/>
                </a:solidFill>
                <a:latin typeface="Open Sans Italics"/>
                <a:ea typeface="Open Sans Italics"/>
                <a:cs typeface="Open Sans Italics"/>
                <a:sym typeface="Open Sans Italics"/>
              </a:rPr>
              <a:t>Turnkey </a:t>
            </a:r>
            <a:r>
              <a:rPr lang="en-US" sz="1400" i="1" u="none" strike="noStrike">
                <a:solidFill>
                  <a:srgbClr val="777777"/>
                </a:solidFill>
                <a:latin typeface="Open Sans Italics"/>
                <a:ea typeface="Open Sans Italics"/>
                <a:cs typeface="Open Sans Italics"/>
                <a:sym typeface="Open Sans Italics"/>
              </a:rPr>
              <a:t>office interior design and construction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BBBB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7429500" cy="5086350"/>
            <a:chOff x="0" y="0"/>
            <a:chExt cx="9906000" cy="6781800"/>
          </a:xfrm>
        </p:grpSpPr>
        <p:sp>
          <p:nvSpPr>
            <p:cNvPr id="3" name="Freeform 3"/>
            <p:cNvSpPr/>
            <p:nvPr/>
          </p:nvSpPr>
          <p:spPr>
            <a:xfrm>
              <a:off x="0" y="0"/>
              <a:ext cx="9906000" cy="6781800"/>
            </a:xfrm>
            <a:custGeom>
              <a:avLst/>
              <a:gdLst/>
              <a:ahLst/>
              <a:cxnLst/>
              <a:rect l="l" t="t" r="r" b="b"/>
              <a:pathLst>
                <a:path w="9906000" h="6781800">
                  <a:moveTo>
                    <a:pt x="0" y="0"/>
                  </a:moveTo>
                  <a:lnTo>
                    <a:pt x="9906000" y="0"/>
                  </a:lnTo>
                  <a:lnTo>
                    <a:pt x="9906000" y="6781800"/>
                  </a:lnTo>
                  <a:lnTo>
                    <a:pt x="0" y="6781800"/>
                  </a:lnTo>
                  <a:close/>
                </a:path>
              </a:pathLst>
            </a:custGeom>
            <a:blipFill>
              <a:blip r:embed="rId2"/>
              <a:stretch>
                <a:fillRect l="-10854" r="-10854"/>
              </a:stretch>
            </a:blipFill>
          </p:spPr>
        </p:sp>
      </p:grpSp>
      <p:grpSp>
        <p:nvGrpSpPr>
          <p:cNvPr id="4" name="Group 4"/>
          <p:cNvGrpSpPr/>
          <p:nvPr/>
        </p:nvGrpSpPr>
        <p:grpSpPr>
          <a:xfrm>
            <a:off x="7543800" y="0"/>
            <a:ext cx="4648200" cy="5086350"/>
            <a:chOff x="0" y="0"/>
            <a:chExt cx="6197600" cy="6781800"/>
          </a:xfrm>
        </p:grpSpPr>
        <p:sp>
          <p:nvSpPr>
            <p:cNvPr id="5" name="Freeform 5"/>
            <p:cNvSpPr/>
            <p:nvPr/>
          </p:nvSpPr>
          <p:spPr>
            <a:xfrm>
              <a:off x="0" y="0"/>
              <a:ext cx="6197600" cy="6781800"/>
            </a:xfrm>
            <a:custGeom>
              <a:avLst/>
              <a:gdLst/>
              <a:ahLst/>
              <a:cxnLst/>
              <a:rect l="l" t="t" r="r" b="b"/>
              <a:pathLst>
                <a:path w="6197600" h="6781800">
                  <a:moveTo>
                    <a:pt x="0" y="0"/>
                  </a:moveTo>
                  <a:lnTo>
                    <a:pt x="6197600" y="0"/>
                  </a:lnTo>
                  <a:lnTo>
                    <a:pt x="6197600" y="6781800"/>
                  </a:lnTo>
                  <a:lnTo>
                    <a:pt x="0" y="6781800"/>
                  </a:lnTo>
                  <a:close/>
                </a:path>
              </a:pathLst>
            </a:custGeom>
            <a:blipFill>
              <a:blip r:embed="rId3"/>
              <a:stretch>
                <a:fillRect l="-47267" r="-47267"/>
              </a:stretch>
            </a:blipFill>
          </p:spPr>
        </p:sp>
      </p:grpSp>
      <p:grpSp>
        <p:nvGrpSpPr>
          <p:cNvPr id="6" name="Group 6"/>
          <p:cNvGrpSpPr/>
          <p:nvPr/>
        </p:nvGrpSpPr>
        <p:grpSpPr>
          <a:xfrm>
            <a:off x="0" y="5200650"/>
            <a:ext cx="5524500" cy="5086350"/>
            <a:chOff x="0" y="0"/>
            <a:chExt cx="7366000" cy="6781800"/>
          </a:xfrm>
        </p:grpSpPr>
        <p:sp>
          <p:nvSpPr>
            <p:cNvPr id="7" name="Freeform 7"/>
            <p:cNvSpPr/>
            <p:nvPr/>
          </p:nvSpPr>
          <p:spPr>
            <a:xfrm>
              <a:off x="0" y="0"/>
              <a:ext cx="7366000" cy="6781800"/>
            </a:xfrm>
            <a:custGeom>
              <a:avLst/>
              <a:gdLst/>
              <a:ahLst/>
              <a:cxnLst/>
              <a:rect l="l" t="t" r="r" b="b"/>
              <a:pathLst>
                <a:path w="7366000" h="6781800">
                  <a:moveTo>
                    <a:pt x="0" y="0"/>
                  </a:moveTo>
                  <a:lnTo>
                    <a:pt x="7366000" y="0"/>
                  </a:lnTo>
                  <a:lnTo>
                    <a:pt x="7366000" y="6781800"/>
                  </a:lnTo>
                  <a:lnTo>
                    <a:pt x="0" y="6781800"/>
                  </a:lnTo>
                  <a:close/>
                </a:path>
              </a:pathLst>
            </a:custGeom>
            <a:blipFill>
              <a:blip r:embed="rId4"/>
              <a:stretch>
                <a:fillRect t="-4307" b="-4307"/>
              </a:stretch>
            </a:blipFill>
          </p:spPr>
        </p:sp>
      </p:grpSp>
      <p:grpSp>
        <p:nvGrpSpPr>
          <p:cNvPr id="8" name="Group 8"/>
          <p:cNvGrpSpPr/>
          <p:nvPr/>
        </p:nvGrpSpPr>
        <p:grpSpPr>
          <a:xfrm>
            <a:off x="5638800" y="5200650"/>
            <a:ext cx="6553200" cy="5086350"/>
            <a:chOff x="0" y="0"/>
            <a:chExt cx="8737600" cy="6781800"/>
          </a:xfrm>
        </p:grpSpPr>
        <p:sp>
          <p:nvSpPr>
            <p:cNvPr id="9" name="Freeform 9"/>
            <p:cNvSpPr/>
            <p:nvPr/>
          </p:nvSpPr>
          <p:spPr>
            <a:xfrm>
              <a:off x="0" y="0"/>
              <a:ext cx="8737600" cy="6781800"/>
            </a:xfrm>
            <a:custGeom>
              <a:avLst/>
              <a:gdLst/>
              <a:ahLst/>
              <a:cxnLst/>
              <a:rect l="l" t="t" r="r" b="b"/>
              <a:pathLst>
                <a:path w="8737600" h="6781800">
                  <a:moveTo>
                    <a:pt x="0" y="0"/>
                  </a:moveTo>
                  <a:lnTo>
                    <a:pt x="8737600" y="0"/>
                  </a:lnTo>
                  <a:lnTo>
                    <a:pt x="8737600" y="6781800"/>
                  </a:lnTo>
                  <a:lnTo>
                    <a:pt x="0" y="6781800"/>
                  </a:lnTo>
                  <a:close/>
                </a:path>
              </a:pathLst>
            </a:custGeom>
            <a:blipFill>
              <a:blip r:embed="rId5"/>
              <a:stretch>
                <a:fillRect l="-18992" r="-18992"/>
              </a:stretch>
            </a:blipFill>
          </p:spPr>
        </p:sp>
      </p:grpSp>
      <p:grpSp>
        <p:nvGrpSpPr>
          <p:cNvPr id="10" name="Group 10"/>
          <p:cNvGrpSpPr/>
          <p:nvPr/>
        </p:nvGrpSpPr>
        <p:grpSpPr>
          <a:xfrm>
            <a:off x="15001875" y="3048000"/>
            <a:ext cx="476250" cy="47625"/>
            <a:chOff x="0" y="0"/>
            <a:chExt cx="635000" cy="63500"/>
          </a:xfrm>
        </p:grpSpPr>
        <p:sp>
          <p:nvSpPr>
            <p:cNvPr id="11" name="Freeform 11"/>
            <p:cNvSpPr/>
            <p:nvPr/>
          </p:nvSpPr>
          <p:spPr>
            <a:xfrm>
              <a:off x="0" y="0"/>
              <a:ext cx="635000" cy="63500"/>
            </a:xfrm>
            <a:custGeom>
              <a:avLst/>
              <a:gdLst/>
              <a:ahLst/>
              <a:cxnLst/>
              <a:rect l="l" t="t" r="r" b="b"/>
              <a:pathLst>
                <a:path w="635000" h="63500">
                  <a:moveTo>
                    <a:pt x="0" y="0"/>
                  </a:moveTo>
                  <a:lnTo>
                    <a:pt x="635000" y="0"/>
                  </a:lnTo>
                  <a:lnTo>
                    <a:pt x="635000" y="63500"/>
                  </a:lnTo>
                  <a:lnTo>
                    <a:pt x="0" y="63500"/>
                  </a:lnTo>
                  <a:close/>
                </a:path>
              </a:pathLst>
            </a:custGeom>
            <a:solidFill>
              <a:srgbClr val="4D4D4D"/>
            </a:solidFill>
          </p:spPr>
        </p:sp>
        <p:sp>
          <p:nvSpPr>
            <p:cNvPr id="12" name="TextBox 12"/>
            <p:cNvSpPr txBox="1"/>
            <p:nvPr/>
          </p:nvSpPr>
          <p:spPr>
            <a:xfrm>
              <a:off x="0" y="-38100"/>
              <a:ext cx="635000" cy="101600"/>
            </a:xfrm>
            <a:prstGeom prst="rect">
              <a:avLst/>
            </a:prstGeom>
          </p:spPr>
          <p:txBody>
            <a:bodyPr lIns="50800" tIns="50800" rIns="50800" bIns="50800" rtlCol="0" anchor="ctr"/>
            <a:lstStyle/>
            <a:p>
              <a:pPr algn="l">
                <a:lnSpc>
                  <a:spcPts val="1679"/>
                </a:lnSpc>
              </a:pPr>
              <a:endParaRPr/>
            </a:p>
          </p:txBody>
        </p:sp>
      </p:grpSp>
      <p:sp>
        <p:nvSpPr>
          <p:cNvPr id="13" name="AutoShape 13"/>
          <p:cNvSpPr/>
          <p:nvPr/>
        </p:nvSpPr>
        <p:spPr>
          <a:xfrm>
            <a:off x="13144500" y="5524500"/>
            <a:ext cx="4191000" cy="0"/>
          </a:xfrm>
          <a:prstGeom prst="line">
            <a:avLst/>
          </a:prstGeom>
          <a:ln w="9525" cap="flat">
            <a:solidFill>
              <a:srgbClr val="BBBBBB"/>
            </a:solidFill>
            <a:prstDash val="solid"/>
            <a:headEnd type="none" w="sm" len="sm"/>
            <a:tailEnd type="none" w="sm" len="sm"/>
          </a:ln>
        </p:spPr>
      </p:sp>
      <p:grpSp>
        <p:nvGrpSpPr>
          <p:cNvPr id="14" name="Group 14"/>
          <p:cNvGrpSpPr/>
          <p:nvPr/>
        </p:nvGrpSpPr>
        <p:grpSpPr>
          <a:xfrm>
            <a:off x="15001875" y="6953250"/>
            <a:ext cx="476250" cy="47625"/>
            <a:chOff x="0" y="0"/>
            <a:chExt cx="635000" cy="63500"/>
          </a:xfrm>
        </p:grpSpPr>
        <p:sp>
          <p:nvSpPr>
            <p:cNvPr id="15" name="Freeform 15"/>
            <p:cNvSpPr/>
            <p:nvPr/>
          </p:nvSpPr>
          <p:spPr>
            <a:xfrm>
              <a:off x="0" y="0"/>
              <a:ext cx="635000" cy="63500"/>
            </a:xfrm>
            <a:custGeom>
              <a:avLst/>
              <a:gdLst/>
              <a:ahLst/>
              <a:cxnLst/>
              <a:rect l="l" t="t" r="r" b="b"/>
              <a:pathLst>
                <a:path w="635000" h="63500">
                  <a:moveTo>
                    <a:pt x="0" y="0"/>
                  </a:moveTo>
                  <a:lnTo>
                    <a:pt x="635000" y="0"/>
                  </a:lnTo>
                  <a:lnTo>
                    <a:pt x="635000" y="63500"/>
                  </a:lnTo>
                  <a:lnTo>
                    <a:pt x="0" y="63500"/>
                  </a:lnTo>
                  <a:close/>
                </a:path>
              </a:pathLst>
            </a:custGeom>
            <a:solidFill>
              <a:srgbClr val="4D4D4D"/>
            </a:solidFill>
          </p:spPr>
        </p:sp>
        <p:sp>
          <p:nvSpPr>
            <p:cNvPr id="16" name="TextBox 16"/>
            <p:cNvSpPr txBox="1"/>
            <p:nvPr/>
          </p:nvSpPr>
          <p:spPr>
            <a:xfrm>
              <a:off x="0" y="-38100"/>
              <a:ext cx="635000" cy="101600"/>
            </a:xfrm>
            <a:prstGeom prst="rect">
              <a:avLst/>
            </a:prstGeom>
          </p:spPr>
          <p:txBody>
            <a:bodyPr lIns="50800" tIns="50800" rIns="50800" bIns="50800" rtlCol="0" anchor="ctr"/>
            <a:lstStyle/>
            <a:p>
              <a:pPr algn="l">
                <a:lnSpc>
                  <a:spcPts val="1679"/>
                </a:lnSpc>
              </a:pPr>
              <a:endParaRPr/>
            </a:p>
          </p:txBody>
        </p:sp>
      </p:grpSp>
      <p:sp>
        <p:nvSpPr>
          <p:cNvPr id="17" name="TextBox 17"/>
          <p:cNvSpPr txBox="1"/>
          <p:nvPr/>
        </p:nvSpPr>
        <p:spPr>
          <a:xfrm>
            <a:off x="12668250" y="3681413"/>
            <a:ext cx="5143500" cy="581660"/>
          </a:xfrm>
          <a:prstGeom prst="rect">
            <a:avLst/>
          </a:prstGeom>
        </p:spPr>
        <p:txBody>
          <a:bodyPr lIns="0" tIns="0" rIns="0" bIns="0" rtlCol="0" anchor="t">
            <a:spAutoFit/>
          </a:bodyPr>
          <a:lstStyle/>
          <a:p>
            <a:pPr marL="0" lvl="0" indent="0" algn="ctr">
              <a:lnSpc>
                <a:spcPts val="4180"/>
              </a:lnSpc>
              <a:spcBef>
                <a:spcPct val="0"/>
              </a:spcBef>
            </a:pPr>
            <a:r>
              <a:rPr lang="en-US" sz="3800" b="1">
                <a:solidFill>
                  <a:srgbClr val="2A2A2A"/>
                </a:solidFill>
                <a:latin typeface="Telegraf Bold"/>
                <a:ea typeface="Telegraf Bold"/>
                <a:cs typeface="Telegraf Bold"/>
                <a:sym typeface="Telegraf Bold"/>
              </a:rPr>
              <a:t>REIKKEI SOLF</a:t>
            </a:r>
          </a:p>
        </p:txBody>
      </p:sp>
      <p:sp>
        <p:nvSpPr>
          <p:cNvPr id="18" name="TextBox 18"/>
          <p:cNvSpPr txBox="1"/>
          <p:nvPr/>
        </p:nvSpPr>
        <p:spPr>
          <a:xfrm>
            <a:off x="12668250" y="4472142"/>
            <a:ext cx="5586845" cy="294953"/>
          </a:xfrm>
          <a:prstGeom prst="rect">
            <a:avLst/>
          </a:prstGeom>
        </p:spPr>
        <p:txBody>
          <a:bodyPr wrap="square" lIns="0" tIns="0" rIns="0" bIns="0" rtlCol="0" anchor="t">
            <a:spAutoFit/>
          </a:bodyPr>
          <a:lstStyle/>
          <a:p>
            <a:pPr marL="0" lvl="0" indent="0" algn="ctr">
              <a:lnSpc>
                <a:spcPts val="2250"/>
              </a:lnSpc>
              <a:spcBef>
                <a:spcPct val="0"/>
              </a:spcBef>
            </a:pPr>
            <a:r>
              <a:rPr lang="en-US" sz="1500" dirty="0" smtClean="0">
                <a:solidFill>
                  <a:srgbClr val="666666"/>
                </a:solidFill>
                <a:latin typeface="Open Sans"/>
                <a:ea typeface="Open Sans"/>
                <a:cs typeface="Open Sans"/>
                <a:sym typeface="Open Sans"/>
              </a:rPr>
              <a:t>13</a:t>
            </a:r>
            <a:r>
              <a:rPr lang="en-US" sz="1500" baseline="30000" dirty="0" smtClean="0">
                <a:solidFill>
                  <a:srgbClr val="666666"/>
                </a:solidFill>
                <a:latin typeface="Open Sans"/>
                <a:ea typeface="Open Sans"/>
                <a:cs typeface="Open Sans"/>
                <a:sym typeface="Open Sans"/>
              </a:rPr>
              <a:t>th</a:t>
            </a:r>
            <a:r>
              <a:rPr lang="en-US" sz="1500" dirty="0" smtClean="0">
                <a:solidFill>
                  <a:srgbClr val="666666"/>
                </a:solidFill>
                <a:latin typeface="Open Sans"/>
                <a:ea typeface="Open Sans"/>
                <a:cs typeface="Open Sans"/>
                <a:sym typeface="Open Sans"/>
              </a:rPr>
              <a:t> – 14</a:t>
            </a:r>
            <a:r>
              <a:rPr lang="en-US" sz="1500" baseline="30000" dirty="0" smtClean="0">
                <a:solidFill>
                  <a:srgbClr val="666666"/>
                </a:solidFill>
                <a:latin typeface="Open Sans"/>
                <a:ea typeface="Open Sans"/>
                <a:cs typeface="Open Sans"/>
                <a:sym typeface="Open Sans"/>
              </a:rPr>
              <a:t>th</a:t>
            </a:r>
            <a:r>
              <a:rPr lang="en-US" sz="1500" dirty="0" smtClean="0">
                <a:solidFill>
                  <a:srgbClr val="666666"/>
                </a:solidFill>
                <a:latin typeface="Open Sans"/>
                <a:ea typeface="Open Sans"/>
                <a:cs typeface="Open Sans"/>
                <a:sym typeface="Open Sans"/>
              </a:rPr>
              <a:t> Floor, </a:t>
            </a:r>
            <a:r>
              <a:rPr lang="en-US" sz="1500" dirty="0" err="1" smtClean="0">
                <a:solidFill>
                  <a:srgbClr val="666666"/>
                </a:solidFill>
                <a:latin typeface="Open Sans"/>
                <a:ea typeface="Open Sans"/>
                <a:cs typeface="Open Sans"/>
                <a:sym typeface="Open Sans"/>
              </a:rPr>
              <a:t>Vinacomin</a:t>
            </a:r>
            <a:r>
              <a:rPr lang="en-US" sz="1500" dirty="0" smtClean="0">
                <a:solidFill>
                  <a:srgbClr val="666666"/>
                </a:solidFill>
                <a:latin typeface="Open Sans"/>
                <a:ea typeface="Open Sans"/>
                <a:cs typeface="Open Sans"/>
                <a:sym typeface="Open Sans"/>
              </a:rPr>
              <a:t> Tower, Duong </a:t>
            </a:r>
            <a:r>
              <a:rPr lang="en-US" sz="1500" dirty="0" err="1" smtClean="0">
                <a:solidFill>
                  <a:srgbClr val="666666"/>
                </a:solidFill>
                <a:latin typeface="Open Sans"/>
                <a:ea typeface="Open Sans"/>
                <a:cs typeface="Open Sans"/>
                <a:sym typeface="Open Sans"/>
              </a:rPr>
              <a:t>Dinh</a:t>
            </a:r>
            <a:r>
              <a:rPr lang="en-US" sz="1500" dirty="0" smtClean="0">
                <a:solidFill>
                  <a:srgbClr val="666666"/>
                </a:solidFill>
                <a:latin typeface="Open Sans"/>
                <a:ea typeface="Open Sans"/>
                <a:cs typeface="Open Sans"/>
                <a:sym typeface="Open Sans"/>
              </a:rPr>
              <a:t> </a:t>
            </a:r>
            <a:r>
              <a:rPr lang="en-US" sz="1500" dirty="0" err="1" smtClean="0">
                <a:solidFill>
                  <a:srgbClr val="666666"/>
                </a:solidFill>
                <a:latin typeface="Open Sans"/>
                <a:ea typeface="Open Sans"/>
                <a:cs typeface="Open Sans"/>
                <a:sym typeface="Open Sans"/>
              </a:rPr>
              <a:t>Nghe</a:t>
            </a:r>
            <a:r>
              <a:rPr lang="en-US" sz="1500" dirty="0" smtClean="0">
                <a:solidFill>
                  <a:srgbClr val="666666"/>
                </a:solidFill>
                <a:latin typeface="Open Sans"/>
                <a:ea typeface="Open Sans"/>
                <a:cs typeface="Open Sans"/>
                <a:sym typeface="Open Sans"/>
              </a:rPr>
              <a:t>, Hanoi</a:t>
            </a:r>
            <a:endParaRPr lang="en-US" sz="1500" dirty="0">
              <a:solidFill>
                <a:srgbClr val="666666"/>
              </a:solidFill>
              <a:latin typeface="Open Sans"/>
              <a:ea typeface="Open Sans"/>
              <a:cs typeface="Open Sans"/>
              <a:sym typeface="Open Sans"/>
            </a:endParaRPr>
          </a:p>
        </p:txBody>
      </p:sp>
      <p:sp>
        <p:nvSpPr>
          <p:cNvPr id="19" name="TextBox 19"/>
          <p:cNvSpPr txBox="1"/>
          <p:nvPr/>
        </p:nvSpPr>
        <p:spPr>
          <a:xfrm>
            <a:off x="13525500" y="5781675"/>
            <a:ext cx="1524000" cy="727075"/>
          </a:xfrm>
          <a:prstGeom prst="rect">
            <a:avLst/>
          </a:prstGeom>
        </p:spPr>
        <p:txBody>
          <a:bodyPr lIns="0" tIns="0" rIns="0" bIns="0" rtlCol="0" anchor="t">
            <a:spAutoFit/>
          </a:bodyPr>
          <a:lstStyle/>
          <a:p>
            <a:pPr marL="0" lvl="0" indent="0" algn="ctr">
              <a:lnSpc>
                <a:spcPts val="5599"/>
              </a:lnSpc>
              <a:spcBef>
                <a:spcPct val="0"/>
              </a:spcBef>
            </a:pPr>
            <a:r>
              <a:rPr lang="en-US" sz="3999" b="1">
                <a:solidFill>
                  <a:srgbClr val="2A2A2A"/>
                </a:solidFill>
                <a:latin typeface="Telegraf Bold"/>
                <a:ea typeface="Telegraf Bold"/>
                <a:cs typeface="Telegraf Bold"/>
                <a:sym typeface="Telegraf Bold"/>
              </a:rPr>
              <a:t>55</a:t>
            </a:r>
          </a:p>
        </p:txBody>
      </p:sp>
      <p:sp>
        <p:nvSpPr>
          <p:cNvPr id="20" name="TextBox 20"/>
          <p:cNvSpPr txBox="1"/>
          <p:nvPr/>
        </p:nvSpPr>
        <p:spPr>
          <a:xfrm>
            <a:off x="13525500" y="6343650"/>
            <a:ext cx="1524000" cy="233680"/>
          </a:xfrm>
          <a:prstGeom prst="rect">
            <a:avLst/>
          </a:prstGeom>
        </p:spPr>
        <p:txBody>
          <a:bodyPr lIns="0" tIns="0" rIns="0" bIns="0" rtlCol="0" anchor="t">
            <a:spAutoFit/>
          </a:bodyPr>
          <a:lstStyle/>
          <a:p>
            <a:pPr marL="0" lvl="0" indent="0" algn="ctr">
              <a:lnSpc>
                <a:spcPts val="1819"/>
              </a:lnSpc>
              <a:spcBef>
                <a:spcPct val="0"/>
              </a:spcBef>
            </a:pPr>
            <a:r>
              <a:rPr lang="en-US" sz="1299">
                <a:solidFill>
                  <a:srgbClr val="888888"/>
                </a:solidFill>
                <a:latin typeface="Open Sans"/>
                <a:ea typeface="Open Sans"/>
                <a:cs typeface="Open Sans"/>
                <a:sym typeface="Open Sans"/>
              </a:rPr>
              <a:t>DAYS</a:t>
            </a:r>
          </a:p>
        </p:txBody>
      </p:sp>
      <p:sp>
        <p:nvSpPr>
          <p:cNvPr id="21" name="TextBox 21"/>
          <p:cNvSpPr txBox="1"/>
          <p:nvPr/>
        </p:nvSpPr>
        <p:spPr>
          <a:xfrm>
            <a:off x="15240000" y="5752465"/>
            <a:ext cx="2019300" cy="727075"/>
          </a:xfrm>
          <a:prstGeom prst="rect">
            <a:avLst/>
          </a:prstGeom>
        </p:spPr>
        <p:txBody>
          <a:bodyPr lIns="0" tIns="0" rIns="0" bIns="0" rtlCol="0" anchor="t">
            <a:spAutoFit/>
          </a:bodyPr>
          <a:lstStyle/>
          <a:p>
            <a:pPr marL="0" lvl="0" indent="0" algn="ctr">
              <a:lnSpc>
                <a:spcPts val="5599"/>
              </a:lnSpc>
              <a:spcBef>
                <a:spcPct val="0"/>
              </a:spcBef>
            </a:pPr>
            <a:r>
              <a:rPr lang="en-US" sz="3999" b="1">
                <a:solidFill>
                  <a:srgbClr val="2A2A2A"/>
                </a:solidFill>
                <a:latin typeface="Telegraf Bold"/>
                <a:ea typeface="Telegraf Bold"/>
                <a:cs typeface="Telegraf Bold"/>
                <a:sym typeface="Telegraf Bold"/>
              </a:rPr>
              <a:t>3400</a:t>
            </a:r>
          </a:p>
        </p:txBody>
      </p:sp>
      <p:sp>
        <p:nvSpPr>
          <p:cNvPr id="22" name="TextBox 22"/>
          <p:cNvSpPr txBox="1"/>
          <p:nvPr/>
        </p:nvSpPr>
        <p:spPr>
          <a:xfrm>
            <a:off x="15430500" y="6343650"/>
            <a:ext cx="1524000" cy="233680"/>
          </a:xfrm>
          <a:prstGeom prst="rect">
            <a:avLst/>
          </a:prstGeom>
        </p:spPr>
        <p:txBody>
          <a:bodyPr lIns="0" tIns="0" rIns="0" bIns="0" rtlCol="0" anchor="t">
            <a:spAutoFit/>
          </a:bodyPr>
          <a:lstStyle/>
          <a:p>
            <a:pPr marL="0" lvl="0" indent="0" algn="ctr">
              <a:lnSpc>
                <a:spcPts val="1819"/>
              </a:lnSpc>
              <a:spcBef>
                <a:spcPct val="0"/>
              </a:spcBef>
            </a:pPr>
            <a:r>
              <a:rPr lang="en-US" sz="1299">
                <a:solidFill>
                  <a:srgbClr val="888888"/>
                </a:solidFill>
                <a:latin typeface="Open Sans"/>
                <a:ea typeface="Open Sans"/>
                <a:cs typeface="Open Sans"/>
                <a:sym typeface="Open Sans"/>
              </a:rPr>
              <a:t>M2</a:t>
            </a:r>
          </a:p>
        </p:txBody>
      </p:sp>
      <p:sp>
        <p:nvSpPr>
          <p:cNvPr id="23" name="TextBox 23"/>
          <p:cNvSpPr txBox="1"/>
          <p:nvPr/>
        </p:nvSpPr>
        <p:spPr>
          <a:xfrm>
            <a:off x="12668250" y="7286625"/>
            <a:ext cx="5143500" cy="260985"/>
          </a:xfrm>
          <a:prstGeom prst="rect">
            <a:avLst/>
          </a:prstGeom>
        </p:spPr>
        <p:txBody>
          <a:bodyPr lIns="0" tIns="0" rIns="0" bIns="0" rtlCol="0" anchor="t">
            <a:spAutoFit/>
          </a:bodyPr>
          <a:lstStyle/>
          <a:p>
            <a:pPr marL="0" lvl="0" indent="0" algn="ctr">
              <a:lnSpc>
                <a:spcPts val="2100"/>
              </a:lnSpc>
              <a:spcBef>
                <a:spcPct val="0"/>
              </a:spcBef>
            </a:pPr>
            <a:r>
              <a:rPr lang="en-US" sz="1400" i="1">
                <a:solidFill>
                  <a:srgbClr val="777777"/>
                </a:solidFill>
                <a:latin typeface="Open Sans Italics"/>
                <a:ea typeface="Open Sans Italics"/>
                <a:cs typeface="Open Sans Italics"/>
                <a:sym typeface="Open Sans Italics"/>
              </a:rPr>
              <a:t>Consulting and Construction work</a:t>
            </a:r>
          </a:p>
        </p:txBody>
      </p:sp>
      <p:grpSp>
        <p:nvGrpSpPr>
          <p:cNvPr id="24" name="Group 24"/>
          <p:cNvGrpSpPr/>
          <p:nvPr/>
        </p:nvGrpSpPr>
        <p:grpSpPr>
          <a:xfrm>
            <a:off x="17259300" y="8578393"/>
            <a:ext cx="793608" cy="2699441"/>
            <a:chOff x="0" y="0"/>
            <a:chExt cx="209016" cy="710964"/>
          </a:xfrm>
        </p:grpSpPr>
        <p:sp>
          <p:nvSpPr>
            <p:cNvPr id="25" name="Freeform 25"/>
            <p:cNvSpPr/>
            <p:nvPr/>
          </p:nvSpPr>
          <p:spPr>
            <a:xfrm>
              <a:off x="0" y="0"/>
              <a:ext cx="209016" cy="710964"/>
            </a:xfrm>
            <a:custGeom>
              <a:avLst/>
              <a:gdLst/>
              <a:ahLst/>
              <a:cxnLst/>
              <a:rect l="l" t="t" r="r" b="b"/>
              <a:pathLst>
                <a:path w="209016" h="710964">
                  <a:moveTo>
                    <a:pt x="0" y="0"/>
                  </a:moveTo>
                  <a:lnTo>
                    <a:pt x="209016" y="0"/>
                  </a:lnTo>
                  <a:lnTo>
                    <a:pt x="209016" y="710964"/>
                  </a:lnTo>
                  <a:lnTo>
                    <a:pt x="0" y="710964"/>
                  </a:lnTo>
                  <a:close/>
                </a:path>
              </a:pathLst>
            </a:custGeom>
            <a:solidFill>
              <a:srgbClr val="184680"/>
            </a:solidFill>
          </p:spPr>
        </p:sp>
        <p:sp>
          <p:nvSpPr>
            <p:cNvPr id="26" name="TextBox 26"/>
            <p:cNvSpPr txBox="1"/>
            <p:nvPr/>
          </p:nvSpPr>
          <p:spPr>
            <a:xfrm>
              <a:off x="0" y="-38100"/>
              <a:ext cx="209016" cy="749064"/>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BBBB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7429500" cy="5086350"/>
            <a:chOff x="0" y="0"/>
            <a:chExt cx="9906000" cy="6781800"/>
          </a:xfrm>
        </p:grpSpPr>
        <p:sp>
          <p:nvSpPr>
            <p:cNvPr id="3" name="Freeform 3"/>
            <p:cNvSpPr/>
            <p:nvPr/>
          </p:nvSpPr>
          <p:spPr>
            <a:xfrm>
              <a:off x="0" y="0"/>
              <a:ext cx="9906000" cy="6781800"/>
            </a:xfrm>
            <a:custGeom>
              <a:avLst/>
              <a:gdLst/>
              <a:ahLst/>
              <a:cxnLst/>
              <a:rect l="l" t="t" r="r" b="b"/>
              <a:pathLst>
                <a:path w="9906000" h="6781800">
                  <a:moveTo>
                    <a:pt x="0" y="0"/>
                  </a:moveTo>
                  <a:lnTo>
                    <a:pt x="9906000" y="0"/>
                  </a:lnTo>
                  <a:lnTo>
                    <a:pt x="9906000" y="6781800"/>
                  </a:lnTo>
                  <a:lnTo>
                    <a:pt x="0" y="6781800"/>
                  </a:lnTo>
                  <a:close/>
                </a:path>
              </a:pathLst>
            </a:custGeom>
            <a:blipFill>
              <a:blip r:embed="rId2"/>
              <a:stretch>
                <a:fillRect l="-10854" r="-10854"/>
              </a:stretch>
            </a:blipFill>
          </p:spPr>
        </p:sp>
      </p:grpSp>
      <p:grpSp>
        <p:nvGrpSpPr>
          <p:cNvPr id="4" name="Group 4"/>
          <p:cNvGrpSpPr/>
          <p:nvPr/>
        </p:nvGrpSpPr>
        <p:grpSpPr>
          <a:xfrm>
            <a:off x="7543800" y="0"/>
            <a:ext cx="4648200" cy="5086350"/>
            <a:chOff x="0" y="0"/>
            <a:chExt cx="6197600" cy="6781800"/>
          </a:xfrm>
        </p:grpSpPr>
        <p:sp>
          <p:nvSpPr>
            <p:cNvPr id="5" name="Freeform 5"/>
            <p:cNvSpPr/>
            <p:nvPr/>
          </p:nvSpPr>
          <p:spPr>
            <a:xfrm>
              <a:off x="0" y="0"/>
              <a:ext cx="6197600" cy="6781800"/>
            </a:xfrm>
            <a:custGeom>
              <a:avLst/>
              <a:gdLst/>
              <a:ahLst/>
              <a:cxnLst/>
              <a:rect l="l" t="t" r="r" b="b"/>
              <a:pathLst>
                <a:path w="6197600" h="6781800">
                  <a:moveTo>
                    <a:pt x="0" y="0"/>
                  </a:moveTo>
                  <a:lnTo>
                    <a:pt x="6197600" y="0"/>
                  </a:lnTo>
                  <a:lnTo>
                    <a:pt x="6197600" y="6781800"/>
                  </a:lnTo>
                  <a:lnTo>
                    <a:pt x="0" y="6781800"/>
                  </a:lnTo>
                  <a:close/>
                </a:path>
              </a:pathLst>
            </a:custGeom>
            <a:blipFill>
              <a:blip r:embed="rId3"/>
              <a:stretch>
                <a:fillRect l="-47267" r="-47267"/>
              </a:stretch>
            </a:blipFill>
          </p:spPr>
        </p:sp>
      </p:grpSp>
      <p:grpSp>
        <p:nvGrpSpPr>
          <p:cNvPr id="6" name="Group 6"/>
          <p:cNvGrpSpPr/>
          <p:nvPr/>
        </p:nvGrpSpPr>
        <p:grpSpPr>
          <a:xfrm>
            <a:off x="0" y="5200650"/>
            <a:ext cx="5524500" cy="5086350"/>
            <a:chOff x="0" y="0"/>
            <a:chExt cx="7366000" cy="6781800"/>
          </a:xfrm>
        </p:grpSpPr>
        <p:sp>
          <p:nvSpPr>
            <p:cNvPr id="7" name="Freeform 7"/>
            <p:cNvSpPr/>
            <p:nvPr/>
          </p:nvSpPr>
          <p:spPr>
            <a:xfrm>
              <a:off x="0" y="0"/>
              <a:ext cx="7366000" cy="6781800"/>
            </a:xfrm>
            <a:custGeom>
              <a:avLst/>
              <a:gdLst/>
              <a:ahLst/>
              <a:cxnLst/>
              <a:rect l="l" t="t" r="r" b="b"/>
              <a:pathLst>
                <a:path w="7366000" h="6781800">
                  <a:moveTo>
                    <a:pt x="0" y="0"/>
                  </a:moveTo>
                  <a:lnTo>
                    <a:pt x="7366000" y="0"/>
                  </a:lnTo>
                  <a:lnTo>
                    <a:pt x="7366000" y="6781800"/>
                  </a:lnTo>
                  <a:lnTo>
                    <a:pt x="0" y="6781800"/>
                  </a:lnTo>
                  <a:close/>
                </a:path>
              </a:pathLst>
            </a:custGeom>
            <a:blipFill>
              <a:blip r:embed="rId4"/>
              <a:stretch>
                <a:fillRect l="-31839" r="-31839"/>
              </a:stretch>
            </a:blipFill>
          </p:spPr>
        </p:sp>
      </p:grpSp>
      <p:grpSp>
        <p:nvGrpSpPr>
          <p:cNvPr id="8" name="Group 8"/>
          <p:cNvGrpSpPr/>
          <p:nvPr/>
        </p:nvGrpSpPr>
        <p:grpSpPr>
          <a:xfrm>
            <a:off x="5638800" y="5200650"/>
            <a:ext cx="6553200" cy="5086350"/>
            <a:chOff x="0" y="0"/>
            <a:chExt cx="8737600" cy="6781800"/>
          </a:xfrm>
        </p:grpSpPr>
        <p:sp>
          <p:nvSpPr>
            <p:cNvPr id="9" name="Freeform 9"/>
            <p:cNvSpPr/>
            <p:nvPr/>
          </p:nvSpPr>
          <p:spPr>
            <a:xfrm>
              <a:off x="0" y="0"/>
              <a:ext cx="8737600" cy="6781800"/>
            </a:xfrm>
            <a:custGeom>
              <a:avLst/>
              <a:gdLst/>
              <a:ahLst/>
              <a:cxnLst/>
              <a:rect l="l" t="t" r="r" b="b"/>
              <a:pathLst>
                <a:path w="8737600" h="6781800">
                  <a:moveTo>
                    <a:pt x="0" y="0"/>
                  </a:moveTo>
                  <a:lnTo>
                    <a:pt x="8737600" y="0"/>
                  </a:lnTo>
                  <a:lnTo>
                    <a:pt x="8737600" y="6781800"/>
                  </a:lnTo>
                  <a:lnTo>
                    <a:pt x="0" y="6781800"/>
                  </a:lnTo>
                  <a:close/>
                </a:path>
              </a:pathLst>
            </a:custGeom>
            <a:blipFill>
              <a:blip r:embed="rId5"/>
              <a:stretch>
                <a:fillRect l="-18992" r="-18992"/>
              </a:stretch>
            </a:blipFill>
          </p:spPr>
        </p:sp>
      </p:grpSp>
      <p:grpSp>
        <p:nvGrpSpPr>
          <p:cNvPr id="10" name="Group 10"/>
          <p:cNvGrpSpPr/>
          <p:nvPr/>
        </p:nvGrpSpPr>
        <p:grpSpPr>
          <a:xfrm>
            <a:off x="15001875" y="3048000"/>
            <a:ext cx="476250" cy="47625"/>
            <a:chOff x="0" y="0"/>
            <a:chExt cx="635000" cy="63500"/>
          </a:xfrm>
        </p:grpSpPr>
        <p:sp>
          <p:nvSpPr>
            <p:cNvPr id="11" name="Freeform 11"/>
            <p:cNvSpPr/>
            <p:nvPr/>
          </p:nvSpPr>
          <p:spPr>
            <a:xfrm>
              <a:off x="0" y="0"/>
              <a:ext cx="635000" cy="63500"/>
            </a:xfrm>
            <a:custGeom>
              <a:avLst/>
              <a:gdLst/>
              <a:ahLst/>
              <a:cxnLst/>
              <a:rect l="l" t="t" r="r" b="b"/>
              <a:pathLst>
                <a:path w="635000" h="63500">
                  <a:moveTo>
                    <a:pt x="0" y="0"/>
                  </a:moveTo>
                  <a:lnTo>
                    <a:pt x="635000" y="0"/>
                  </a:lnTo>
                  <a:lnTo>
                    <a:pt x="635000" y="63500"/>
                  </a:lnTo>
                  <a:lnTo>
                    <a:pt x="0" y="63500"/>
                  </a:lnTo>
                  <a:close/>
                </a:path>
              </a:pathLst>
            </a:custGeom>
            <a:solidFill>
              <a:srgbClr val="4D4D4D"/>
            </a:solidFill>
          </p:spPr>
        </p:sp>
        <p:sp>
          <p:nvSpPr>
            <p:cNvPr id="12" name="TextBox 12"/>
            <p:cNvSpPr txBox="1"/>
            <p:nvPr/>
          </p:nvSpPr>
          <p:spPr>
            <a:xfrm>
              <a:off x="0" y="-38100"/>
              <a:ext cx="635000" cy="101600"/>
            </a:xfrm>
            <a:prstGeom prst="rect">
              <a:avLst/>
            </a:prstGeom>
          </p:spPr>
          <p:txBody>
            <a:bodyPr lIns="50800" tIns="50800" rIns="50800" bIns="50800" rtlCol="0" anchor="ctr"/>
            <a:lstStyle/>
            <a:p>
              <a:pPr algn="l">
                <a:lnSpc>
                  <a:spcPts val="1679"/>
                </a:lnSpc>
              </a:pPr>
              <a:endParaRPr/>
            </a:p>
          </p:txBody>
        </p:sp>
      </p:grpSp>
      <p:sp>
        <p:nvSpPr>
          <p:cNvPr id="13" name="AutoShape 13"/>
          <p:cNvSpPr/>
          <p:nvPr/>
        </p:nvSpPr>
        <p:spPr>
          <a:xfrm>
            <a:off x="13144500" y="5524500"/>
            <a:ext cx="4191000" cy="0"/>
          </a:xfrm>
          <a:prstGeom prst="line">
            <a:avLst/>
          </a:prstGeom>
          <a:ln w="9525" cap="flat">
            <a:solidFill>
              <a:srgbClr val="BBBBBB"/>
            </a:solidFill>
            <a:prstDash val="solid"/>
            <a:headEnd type="none" w="sm" len="sm"/>
            <a:tailEnd type="none" w="sm" len="sm"/>
          </a:ln>
        </p:spPr>
      </p:sp>
      <p:grpSp>
        <p:nvGrpSpPr>
          <p:cNvPr id="14" name="Group 14"/>
          <p:cNvGrpSpPr/>
          <p:nvPr/>
        </p:nvGrpSpPr>
        <p:grpSpPr>
          <a:xfrm>
            <a:off x="15001875" y="6953250"/>
            <a:ext cx="476250" cy="47625"/>
            <a:chOff x="0" y="0"/>
            <a:chExt cx="635000" cy="63500"/>
          </a:xfrm>
        </p:grpSpPr>
        <p:sp>
          <p:nvSpPr>
            <p:cNvPr id="15" name="Freeform 15"/>
            <p:cNvSpPr/>
            <p:nvPr/>
          </p:nvSpPr>
          <p:spPr>
            <a:xfrm>
              <a:off x="0" y="0"/>
              <a:ext cx="635000" cy="63500"/>
            </a:xfrm>
            <a:custGeom>
              <a:avLst/>
              <a:gdLst/>
              <a:ahLst/>
              <a:cxnLst/>
              <a:rect l="l" t="t" r="r" b="b"/>
              <a:pathLst>
                <a:path w="635000" h="63500">
                  <a:moveTo>
                    <a:pt x="0" y="0"/>
                  </a:moveTo>
                  <a:lnTo>
                    <a:pt x="635000" y="0"/>
                  </a:lnTo>
                  <a:lnTo>
                    <a:pt x="635000" y="63500"/>
                  </a:lnTo>
                  <a:lnTo>
                    <a:pt x="0" y="63500"/>
                  </a:lnTo>
                  <a:close/>
                </a:path>
              </a:pathLst>
            </a:custGeom>
            <a:solidFill>
              <a:srgbClr val="4D4D4D"/>
            </a:solidFill>
          </p:spPr>
        </p:sp>
        <p:sp>
          <p:nvSpPr>
            <p:cNvPr id="16" name="TextBox 16"/>
            <p:cNvSpPr txBox="1"/>
            <p:nvPr/>
          </p:nvSpPr>
          <p:spPr>
            <a:xfrm>
              <a:off x="0" y="-38100"/>
              <a:ext cx="635000" cy="101600"/>
            </a:xfrm>
            <a:prstGeom prst="rect">
              <a:avLst/>
            </a:prstGeom>
          </p:spPr>
          <p:txBody>
            <a:bodyPr lIns="50800" tIns="50800" rIns="50800" bIns="50800" rtlCol="0" anchor="ctr"/>
            <a:lstStyle/>
            <a:p>
              <a:pPr algn="l">
                <a:lnSpc>
                  <a:spcPts val="1679"/>
                </a:lnSpc>
              </a:pPr>
              <a:endParaRPr/>
            </a:p>
          </p:txBody>
        </p:sp>
      </p:grpSp>
      <p:sp>
        <p:nvSpPr>
          <p:cNvPr id="17" name="TextBox 17"/>
          <p:cNvSpPr txBox="1"/>
          <p:nvPr/>
        </p:nvSpPr>
        <p:spPr>
          <a:xfrm>
            <a:off x="12668250" y="3681413"/>
            <a:ext cx="5143500" cy="581660"/>
          </a:xfrm>
          <a:prstGeom prst="rect">
            <a:avLst/>
          </a:prstGeom>
        </p:spPr>
        <p:txBody>
          <a:bodyPr lIns="0" tIns="0" rIns="0" bIns="0" rtlCol="0" anchor="t">
            <a:spAutoFit/>
          </a:bodyPr>
          <a:lstStyle/>
          <a:p>
            <a:pPr marL="0" lvl="0" indent="0" algn="ctr">
              <a:lnSpc>
                <a:spcPts val="4180"/>
              </a:lnSpc>
              <a:spcBef>
                <a:spcPct val="0"/>
              </a:spcBef>
            </a:pPr>
            <a:r>
              <a:rPr lang="en-US" sz="3800" b="1">
                <a:solidFill>
                  <a:srgbClr val="2A2A2A"/>
                </a:solidFill>
                <a:latin typeface="Telegraf Bold"/>
                <a:ea typeface="Telegraf Bold"/>
                <a:cs typeface="Telegraf Bold"/>
                <a:sym typeface="Telegraf Bold"/>
              </a:rPr>
              <a:t>VPbank louge </a:t>
            </a:r>
          </a:p>
        </p:txBody>
      </p:sp>
      <p:sp>
        <p:nvSpPr>
          <p:cNvPr id="18" name="TextBox 18"/>
          <p:cNvSpPr txBox="1"/>
          <p:nvPr/>
        </p:nvSpPr>
        <p:spPr>
          <a:xfrm>
            <a:off x="12668250" y="4581525"/>
            <a:ext cx="5143500" cy="294953"/>
          </a:xfrm>
          <a:prstGeom prst="rect">
            <a:avLst/>
          </a:prstGeom>
        </p:spPr>
        <p:txBody>
          <a:bodyPr lIns="0" tIns="0" rIns="0" bIns="0" rtlCol="0" anchor="t">
            <a:spAutoFit/>
          </a:bodyPr>
          <a:lstStyle/>
          <a:p>
            <a:pPr marL="0" lvl="0" indent="0" algn="ctr">
              <a:lnSpc>
                <a:spcPts val="2250"/>
              </a:lnSpc>
              <a:spcBef>
                <a:spcPct val="0"/>
              </a:spcBef>
            </a:pPr>
            <a:r>
              <a:rPr lang="en-US" sz="1500" dirty="0" smtClean="0">
                <a:solidFill>
                  <a:srgbClr val="666666"/>
                </a:solidFill>
                <a:latin typeface="Open Sans"/>
                <a:ea typeface="Open Sans"/>
                <a:cs typeface="Open Sans"/>
                <a:sym typeface="Open Sans"/>
              </a:rPr>
              <a:t>3</a:t>
            </a:r>
            <a:r>
              <a:rPr lang="en-US" sz="1500" baseline="30000" dirty="0" smtClean="0">
                <a:solidFill>
                  <a:srgbClr val="666666"/>
                </a:solidFill>
                <a:latin typeface="Open Sans"/>
                <a:ea typeface="Open Sans"/>
                <a:cs typeface="Open Sans"/>
                <a:sym typeface="Open Sans"/>
              </a:rPr>
              <a:t>rd</a:t>
            </a:r>
            <a:r>
              <a:rPr lang="en-US" sz="1500" dirty="0" smtClean="0">
                <a:solidFill>
                  <a:srgbClr val="666666"/>
                </a:solidFill>
                <a:latin typeface="Open Sans"/>
                <a:ea typeface="Open Sans"/>
                <a:cs typeface="Open Sans"/>
                <a:sym typeface="Open Sans"/>
              </a:rPr>
              <a:t> Floor </a:t>
            </a:r>
            <a:r>
              <a:rPr lang="en-US" sz="1500" dirty="0" smtClean="0">
                <a:solidFill>
                  <a:srgbClr val="666666"/>
                </a:solidFill>
                <a:latin typeface="Open Sans"/>
                <a:ea typeface="Open Sans"/>
                <a:cs typeface="Open Sans"/>
                <a:sym typeface="Open Sans"/>
              </a:rPr>
              <a:t>- </a:t>
            </a:r>
            <a:r>
              <a:rPr lang="en-US" sz="1500" dirty="0" err="1">
                <a:solidFill>
                  <a:srgbClr val="666666"/>
                </a:solidFill>
                <a:latin typeface="Open Sans"/>
                <a:ea typeface="Open Sans"/>
                <a:cs typeface="Open Sans"/>
                <a:sym typeface="Open Sans"/>
              </a:rPr>
              <a:t>Nọi</a:t>
            </a:r>
            <a:r>
              <a:rPr lang="en-US" sz="1500" dirty="0">
                <a:solidFill>
                  <a:srgbClr val="666666"/>
                </a:solidFill>
                <a:latin typeface="Open Sans"/>
                <a:ea typeface="Open Sans"/>
                <a:cs typeface="Open Sans"/>
                <a:sym typeface="Open Sans"/>
              </a:rPr>
              <a:t> </a:t>
            </a:r>
            <a:r>
              <a:rPr lang="en-US" sz="1500" dirty="0" err="1">
                <a:solidFill>
                  <a:srgbClr val="666666"/>
                </a:solidFill>
                <a:latin typeface="Open Sans"/>
                <a:ea typeface="Open Sans"/>
                <a:cs typeface="Open Sans"/>
                <a:sym typeface="Open Sans"/>
              </a:rPr>
              <a:t>Bai</a:t>
            </a:r>
            <a:r>
              <a:rPr lang="en-US" sz="1500" dirty="0">
                <a:solidFill>
                  <a:srgbClr val="666666"/>
                </a:solidFill>
                <a:latin typeface="Open Sans"/>
                <a:ea typeface="Open Sans"/>
                <a:cs typeface="Open Sans"/>
                <a:sym typeface="Open Sans"/>
              </a:rPr>
              <a:t> International  </a:t>
            </a:r>
            <a:r>
              <a:rPr lang="en-US" sz="1500" dirty="0" smtClean="0">
                <a:solidFill>
                  <a:srgbClr val="666666"/>
                </a:solidFill>
                <a:latin typeface="Open Sans"/>
                <a:ea typeface="Open Sans"/>
                <a:cs typeface="Open Sans"/>
                <a:sym typeface="Open Sans"/>
              </a:rPr>
              <a:t>Airport, Hanoi</a:t>
            </a:r>
            <a:endParaRPr lang="en-US" sz="1500" dirty="0">
              <a:solidFill>
                <a:srgbClr val="666666"/>
              </a:solidFill>
              <a:latin typeface="Open Sans"/>
              <a:ea typeface="Open Sans"/>
              <a:cs typeface="Open Sans"/>
              <a:sym typeface="Open Sans"/>
            </a:endParaRPr>
          </a:p>
        </p:txBody>
      </p:sp>
      <p:sp>
        <p:nvSpPr>
          <p:cNvPr id="19" name="TextBox 19"/>
          <p:cNvSpPr txBox="1"/>
          <p:nvPr/>
        </p:nvSpPr>
        <p:spPr>
          <a:xfrm>
            <a:off x="13525500" y="5781675"/>
            <a:ext cx="1524000" cy="727075"/>
          </a:xfrm>
          <a:prstGeom prst="rect">
            <a:avLst/>
          </a:prstGeom>
        </p:spPr>
        <p:txBody>
          <a:bodyPr lIns="0" tIns="0" rIns="0" bIns="0" rtlCol="0" anchor="t">
            <a:spAutoFit/>
          </a:bodyPr>
          <a:lstStyle/>
          <a:p>
            <a:pPr marL="0" lvl="0" indent="0" algn="ctr">
              <a:lnSpc>
                <a:spcPts val="5599"/>
              </a:lnSpc>
              <a:spcBef>
                <a:spcPct val="0"/>
              </a:spcBef>
            </a:pPr>
            <a:r>
              <a:rPr lang="en-US" sz="3999" b="1">
                <a:solidFill>
                  <a:srgbClr val="2A2A2A"/>
                </a:solidFill>
                <a:latin typeface="Telegraf Bold"/>
                <a:ea typeface="Telegraf Bold"/>
                <a:cs typeface="Telegraf Bold"/>
                <a:sym typeface="Telegraf Bold"/>
              </a:rPr>
              <a:t>90</a:t>
            </a:r>
          </a:p>
        </p:txBody>
      </p:sp>
      <p:sp>
        <p:nvSpPr>
          <p:cNvPr id="20" name="TextBox 20"/>
          <p:cNvSpPr txBox="1"/>
          <p:nvPr/>
        </p:nvSpPr>
        <p:spPr>
          <a:xfrm>
            <a:off x="13525500" y="6343650"/>
            <a:ext cx="1524000" cy="233680"/>
          </a:xfrm>
          <a:prstGeom prst="rect">
            <a:avLst/>
          </a:prstGeom>
        </p:spPr>
        <p:txBody>
          <a:bodyPr lIns="0" tIns="0" rIns="0" bIns="0" rtlCol="0" anchor="t">
            <a:spAutoFit/>
          </a:bodyPr>
          <a:lstStyle/>
          <a:p>
            <a:pPr marL="0" lvl="0" indent="0" algn="ctr">
              <a:lnSpc>
                <a:spcPts val="1819"/>
              </a:lnSpc>
              <a:spcBef>
                <a:spcPct val="0"/>
              </a:spcBef>
            </a:pPr>
            <a:r>
              <a:rPr lang="en-US" sz="1299">
                <a:solidFill>
                  <a:srgbClr val="888888"/>
                </a:solidFill>
                <a:latin typeface="Open Sans"/>
                <a:ea typeface="Open Sans"/>
                <a:cs typeface="Open Sans"/>
                <a:sym typeface="Open Sans"/>
              </a:rPr>
              <a:t>DAYS</a:t>
            </a:r>
          </a:p>
        </p:txBody>
      </p:sp>
      <p:sp>
        <p:nvSpPr>
          <p:cNvPr id="21" name="TextBox 21"/>
          <p:cNvSpPr txBox="1"/>
          <p:nvPr/>
        </p:nvSpPr>
        <p:spPr>
          <a:xfrm>
            <a:off x="15430500" y="5781675"/>
            <a:ext cx="1524000" cy="727075"/>
          </a:xfrm>
          <a:prstGeom prst="rect">
            <a:avLst/>
          </a:prstGeom>
        </p:spPr>
        <p:txBody>
          <a:bodyPr lIns="0" tIns="0" rIns="0" bIns="0" rtlCol="0" anchor="t">
            <a:spAutoFit/>
          </a:bodyPr>
          <a:lstStyle/>
          <a:p>
            <a:pPr marL="0" lvl="0" indent="0" algn="ctr">
              <a:lnSpc>
                <a:spcPts val="5599"/>
              </a:lnSpc>
              <a:spcBef>
                <a:spcPct val="0"/>
              </a:spcBef>
            </a:pPr>
            <a:r>
              <a:rPr lang="en-US" sz="3999" b="1">
                <a:solidFill>
                  <a:srgbClr val="2A2A2A"/>
                </a:solidFill>
                <a:latin typeface="Telegraf Bold"/>
                <a:ea typeface="Telegraf Bold"/>
                <a:cs typeface="Telegraf Bold"/>
                <a:sym typeface="Telegraf Bold"/>
              </a:rPr>
              <a:t>350</a:t>
            </a:r>
          </a:p>
        </p:txBody>
      </p:sp>
      <p:sp>
        <p:nvSpPr>
          <p:cNvPr id="22" name="TextBox 22"/>
          <p:cNvSpPr txBox="1"/>
          <p:nvPr/>
        </p:nvSpPr>
        <p:spPr>
          <a:xfrm>
            <a:off x="15430500" y="6343650"/>
            <a:ext cx="1524000" cy="233680"/>
          </a:xfrm>
          <a:prstGeom prst="rect">
            <a:avLst/>
          </a:prstGeom>
        </p:spPr>
        <p:txBody>
          <a:bodyPr lIns="0" tIns="0" rIns="0" bIns="0" rtlCol="0" anchor="t">
            <a:spAutoFit/>
          </a:bodyPr>
          <a:lstStyle/>
          <a:p>
            <a:pPr marL="0" lvl="0" indent="0" algn="ctr">
              <a:lnSpc>
                <a:spcPts val="1819"/>
              </a:lnSpc>
              <a:spcBef>
                <a:spcPct val="0"/>
              </a:spcBef>
            </a:pPr>
            <a:r>
              <a:rPr lang="en-US" sz="1299">
                <a:solidFill>
                  <a:srgbClr val="888888"/>
                </a:solidFill>
                <a:latin typeface="Open Sans"/>
                <a:ea typeface="Open Sans"/>
                <a:cs typeface="Open Sans"/>
                <a:sym typeface="Open Sans"/>
              </a:rPr>
              <a:t>M2</a:t>
            </a:r>
          </a:p>
        </p:txBody>
      </p:sp>
      <p:sp>
        <p:nvSpPr>
          <p:cNvPr id="23" name="TextBox 23"/>
          <p:cNvSpPr txBox="1"/>
          <p:nvPr/>
        </p:nvSpPr>
        <p:spPr>
          <a:xfrm>
            <a:off x="12668250" y="7286625"/>
            <a:ext cx="5143500" cy="260985"/>
          </a:xfrm>
          <a:prstGeom prst="rect">
            <a:avLst/>
          </a:prstGeom>
        </p:spPr>
        <p:txBody>
          <a:bodyPr lIns="0" tIns="0" rIns="0" bIns="0" rtlCol="0" anchor="t">
            <a:spAutoFit/>
          </a:bodyPr>
          <a:lstStyle/>
          <a:p>
            <a:pPr marL="0" lvl="0" indent="0" algn="ctr">
              <a:lnSpc>
                <a:spcPts val="2100"/>
              </a:lnSpc>
              <a:spcBef>
                <a:spcPct val="0"/>
              </a:spcBef>
            </a:pPr>
            <a:r>
              <a:rPr lang="en-US" sz="1400" i="1">
                <a:solidFill>
                  <a:srgbClr val="777777"/>
                </a:solidFill>
                <a:latin typeface="Open Sans Italics"/>
                <a:ea typeface="Open Sans Italics"/>
                <a:cs typeface="Open Sans Italics"/>
                <a:sym typeface="Open Sans Italics"/>
              </a:rPr>
              <a:t>C</a:t>
            </a:r>
            <a:r>
              <a:rPr lang="en-US" sz="1400" i="1" u="none" strike="noStrike">
                <a:solidFill>
                  <a:srgbClr val="777777"/>
                </a:solidFill>
                <a:latin typeface="Open Sans Italics"/>
                <a:ea typeface="Open Sans Italics"/>
                <a:cs typeface="Open Sans Italics"/>
                <a:sym typeface="Open Sans Italics"/>
              </a:rPr>
              <a:t>onsulting and Construction work</a:t>
            </a:r>
          </a:p>
        </p:txBody>
      </p:sp>
      <p:grpSp>
        <p:nvGrpSpPr>
          <p:cNvPr id="24" name="Group 24"/>
          <p:cNvGrpSpPr/>
          <p:nvPr/>
        </p:nvGrpSpPr>
        <p:grpSpPr>
          <a:xfrm>
            <a:off x="17259300" y="8578393"/>
            <a:ext cx="793608" cy="2699441"/>
            <a:chOff x="0" y="0"/>
            <a:chExt cx="209016" cy="710964"/>
          </a:xfrm>
        </p:grpSpPr>
        <p:sp>
          <p:nvSpPr>
            <p:cNvPr id="25" name="Freeform 25"/>
            <p:cNvSpPr/>
            <p:nvPr/>
          </p:nvSpPr>
          <p:spPr>
            <a:xfrm>
              <a:off x="0" y="0"/>
              <a:ext cx="209016" cy="710964"/>
            </a:xfrm>
            <a:custGeom>
              <a:avLst/>
              <a:gdLst/>
              <a:ahLst/>
              <a:cxnLst/>
              <a:rect l="l" t="t" r="r" b="b"/>
              <a:pathLst>
                <a:path w="209016" h="710964">
                  <a:moveTo>
                    <a:pt x="0" y="0"/>
                  </a:moveTo>
                  <a:lnTo>
                    <a:pt x="209016" y="0"/>
                  </a:lnTo>
                  <a:lnTo>
                    <a:pt x="209016" y="710964"/>
                  </a:lnTo>
                  <a:lnTo>
                    <a:pt x="0" y="710964"/>
                  </a:lnTo>
                  <a:close/>
                </a:path>
              </a:pathLst>
            </a:custGeom>
            <a:solidFill>
              <a:srgbClr val="184680"/>
            </a:solidFill>
          </p:spPr>
        </p:sp>
        <p:sp>
          <p:nvSpPr>
            <p:cNvPr id="26" name="TextBox 26"/>
            <p:cNvSpPr txBox="1"/>
            <p:nvPr/>
          </p:nvSpPr>
          <p:spPr>
            <a:xfrm>
              <a:off x="0" y="-38100"/>
              <a:ext cx="209016" cy="749064"/>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BBBB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7429500" cy="5086350"/>
            <a:chOff x="0" y="0"/>
            <a:chExt cx="9906000" cy="6781800"/>
          </a:xfrm>
        </p:grpSpPr>
        <p:sp>
          <p:nvSpPr>
            <p:cNvPr id="3" name="Freeform 3"/>
            <p:cNvSpPr/>
            <p:nvPr/>
          </p:nvSpPr>
          <p:spPr>
            <a:xfrm>
              <a:off x="0" y="0"/>
              <a:ext cx="9906000" cy="6781800"/>
            </a:xfrm>
            <a:custGeom>
              <a:avLst/>
              <a:gdLst/>
              <a:ahLst/>
              <a:cxnLst/>
              <a:rect l="l" t="t" r="r" b="b"/>
              <a:pathLst>
                <a:path w="9906000" h="6781800">
                  <a:moveTo>
                    <a:pt x="0" y="0"/>
                  </a:moveTo>
                  <a:lnTo>
                    <a:pt x="9906000" y="0"/>
                  </a:lnTo>
                  <a:lnTo>
                    <a:pt x="9906000" y="6781800"/>
                  </a:lnTo>
                  <a:lnTo>
                    <a:pt x="0" y="6781800"/>
                  </a:lnTo>
                  <a:close/>
                </a:path>
              </a:pathLst>
            </a:custGeom>
            <a:blipFill>
              <a:blip r:embed="rId2"/>
              <a:stretch>
                <a:fillRect l="-10928" r="-10928"/>
              </a:stretch>
            </a:blipFill>
          </p:spPr>
        </p:sp>
      </p:grpSp>
      <p:grpSp>
        <p:nvGrpSpPr>
          <p:cNvPr id="4" name="Group 4"/>
          <p:cNvGrpSpPr/>
          <p:nvPr/>
        </p:nvGrpSpPr>
        <p:grpSpPr>
          <a:xfrm>
            <a:off x="7543800" y="0"/>
            <a:ext cx="4648200" cy="5086350"/>
            <a:chOff x="0" y="0"/>
            <a:chExt cx="6197600" cy="6781800"/>
          </a:xfrm>
        </p:grpSpPr>
        <p:sp>
          <p:nvSpPr>
            <p:cNvPr id="5" name="Freeform 5"/>
            <p:cNvSpPr/>
            <p:nvPr/>
          </p:nvSpPr>
          <p:spPr>
            <a:xfrm>
              <a:off x="0" y="0"/>
              <a:ext cx="6197600" cy="6781800"/>
            </a:xfrm>
            <a:custGeom>
              <a:avLst/>
              <a:gdLst/>
              <a:ahLst/>
              <a:cxnLst/>
              <a:rect l="l" t="t" r="r" b="b"/>
              <a:pathLst>
                <a:path w="6197600" h="6781800">
                  <a:moveTo>
                    <a:pt x="0" y="0"/>
                  </a:moveTo>
                  <a:lnTo>
                    <a:pt x="6197600" y="0"/>
                  </a:lnTo>
                  <a:lnTo>
                    <a:pt x="6197600" y="6781800"/>
                  </a:lnTo>
                  <a:lnTo>
                    <a:pt x="0" y="6781800"/>
                  </a:lnTo>
                  <a:close/>
                </a:path>
              </a:pathLst>
            </a:custGeom>
            <a:blipFill>
              <a:blip r:embed="rId3"/>
              <a:stretch>
                <a:fillRect l="-4713" r="-4713"/>
              </a:stretch>
            </a:blipFill>
          </p:spPr>
        </p:sp>
      </p:grpSp>
      <p:grpSp>
        <p:nvGrpSpPr>
          <p:cNvPr id="6" name="Group 6"/>
          <p:cNvGrpSpPr/>
          <p:nvPr/>
        </p:nvGrpSpPr>
        <p:grpSpPr>
          <a:xfrm>
            <a:off x="0" y="5200650"/>
            <a:ext cx="5524500" cy="5086350"/>
            <a:chOff x="0" y="0"/>
            <a:chExt cx="7366000" cy="6781800"/>
          </a:xfrm>
        </p:grpSpPr>
        <p:sp>
          <p:nvSpPr>
            <p:cNvPr id="7" name="Freeform 7"/>
            <p:cNvSpPr/>
            <p:nvPr/>
          </p:nvSpPr>
          <p:spPr>
            <a:xfrm>
              <a:off x="0" y="0"/>
              <a:ext cx="7366000" cy="6781800"/>
            </a:xfrm>
            <a:custGeom>
              <a:avLst/>
              <a:gdLst/>
              <a:ahLst/>
              <a:cxnLst/>
              <a:rect l="l" t="t" r="r" b="b"/>
              <a:pathLst>
                <a:path w="7366000" h="6781800">
                  <a:moveTo>
                    <a:pt x="0" y="0"/>
                  </a:moveTo>
                  <a:lnTo>
                    <a:pt x="7366000" y="0"/>
                  </a:lnTo>
                  <a:lnTo>
                    <a:pt x="7366000" y="6781800"/>
                  </a:lnTo>
                  <a:lnTo>
                    <a:pt x="0" y="6781800"/>
                  </a:lnTo>
                  <a:close/>
                </a:path>
              </a:pathLst>
            </a:custGeom>
            <a:blipFill>
              <a:blip r:embed="rId4"/>
              <a:stretch>
                <a:fillRect l="-31839" r="-31839"/>
              </a:stretch>
            </a:blipFill>
          </p:spPr>
        </p:sp>
      </p:grpSp>
      <p:grpSp>
        <p:nvGrpSpPr>
          <p:cNvPr id="8" name="Group 8"/>
          <p:cNvGrpSpPr/>
          <p:nvPr/>
        </p:nvGrpSpPr>
        <p:grpSpPr>
          <a:xfrm>
            <a:off x="5638800" y="5200650"/>
            <a:ext cx="6553200" cy="5086350"/>
            <a:chOff x="0" y="0"/>
            <a:chExt cx="8737600" cy="6781800"/>
          </a:xfrm>
        </p:grpSpPr>
        <p:sp>
          <p:nvSpPr>
            <p:cNvPr id="9" name="Freeform 9"/>
            <p:cNvSpPr/>
            <p:nvPr/>
          </p:nvSpPr>
          <p:spPr>
            <a:xfrm>
              <a:off x="0" y="0"/>
              <a:ext cx="8737600" cy="6781800"/>
            </a:xfrm>
            <a:custGeom>
              <a:avLst/>
              <a:gdLst/>
              <a:ahLst/>
              <a:cxnLst/>
              <a:rect l="l" t="t" r="r" b="b"/>
              <a:pathLst>
                <a:path w="8737600" h="6781800">
                  <a:moveTo>
                    <a:pt x="0" y="0"/>
                  </a:moveTo>
                  <a:lnTo>
                    <a:pt x="8737600" y="0"/>
                  </a:lnTo>
                  <a:lnTo>
                    <a:pt x="8737600" y="6781800"/>
                  </a:lnTo>
                  <a:lnTo>
                    <a:pt x="0" y="6781800"/>
                  </a:lnTo>
                  <a:close/>
                </a:path>
              </a:pathLst>
            </a:custGeom>
            <a:blipFill>
              <a:blip r:embed="rId5"/>
              <a:stretch>
                <a:fillRect l="-19075" r="-19075"/>
              </a:stretch>
            </a:blipFill>
          </p:spPr>
        </p:sp>
      </p:grpSp>
      <p:grpSp>
        <p:nvGrpSpPr>
          <p:cNvPr id="10" name="Group 10"/>
          <p:cNvGrpSpPr/>
          <p:nvPr/>
        </p:nvGrpSpPr>
        <p:grpSpPr>
          <a:xfrm>
            <a:off x="15001875" y="3048000"/>
            <a:ext cx="476250" cy="47625"/>
            <a:chOff x="0" y="0"/>
            <a:chExt cx="635000" cy="63500"/>
          </a:xfrm>
        </p:grpSpPr>
        <p:sp>
          <p:nvSpPr>
            <p:cNvPr id="11" name="Freeform 11"/>
            <p:cNvSpPr/>
            <p:nvPr/>
          </p:nvSpPr>
          <p:spPr>
            <a:xfrm>
              <a:off x="0" y="0"/>
              <a:ext cx="635000" cy="63500"/>
            </a:xfrm>
            <a:custGeom>
              <a:avLst/>
              <a:gdLst/>
              <a:ahLst/>
              <a:cxnLst/>
              <a:rect l="l" t="t" r="r" b="b"/>
              <a:pathLst>
                <a:path w="635000" h="63500">
                  <a:moveTo>
                    <a:pt x="0" y="0"/>
                  </a:moveTo>
                  <a:lnTo>
                    <a:pt x="635000" y="0"/>
                  </a:lnTo>
                  <a:lnTo>
                    <a:pt x="635000" y="63500"/>
                  </a:lnTo>
                  <a:lnTo>
                    <a:pt x="0" y="63500"/>
                  </a:lnTo>
                  <a:close/>
                </a:path>
              </a:pathLst>
            </a:custGeom>
            <a:solidFill>
              <a:srgbClr val="4D4D4D"/>
            </a:solidFill>
          </p:spPr>
        </p:sp>
        <p:sp>
          <p:nvSpPr>
            <p:cNvPr id="12" name="TextBox 12"/>
            <p:cNvSpPr txBox="1"/>
            <p:nvPr/>
          </p:nvSpPr>
          <p:spPr>
            <a:xfrm>
              <a:off x="0" y="-38100"/>
              <a:ext cx="635000" cy="101600"/>
            </a:xfrm>
            <a:prstGeom prst="rect">
              <a:avLst/>
            </a:prstGeom>
          </p:spPr>
          <p:txBody>
            <a:bodyPr lIns="50800" tIns="50800" rIns="50800" bIns="50800" rtlCol="0" anchor="ctr"/>
            <a:lstStyle/>
            <a:p>
              <a:pPr algn="l">
                <a:lnSpc>
                  <a:spcPts val="1679"/>
                </a:lnSpc>
              </a:pPr>
              <a:endParaRPr/>
            </a:p>
          </p:txBody>
        </p:sp>
      </p:grpSp>
      <p:sp>
        <p:nvSpPr>
          <p:cNvPr id="13" name="AutoShape 13"/>
          <p:cNvSpPr/>
          <p:nvPr/>
        </p:nvSpPr>
        <p:spPr>
          <a:xfrm>
            <a:off x="13144500" y="5524500"/>
            <a:ext cx="4191000" cy="0"/>
          </a:xfrm>
          <a:prstGeom prst="line">
            <a:avLst/>
          </a:prstGeom>
          <a:ln w="9525" cap="flat">
            <a:solidFill>
              <a:srgbClr val="BBBBBB"/>
            </a:solidFill>
            <a:prstDash val="solid"/>
            <a:headEnd type="none" w="sm" len="sm"/>
            <a:tailEnd type="none" w="sm" len="sm"/>
          </a:ln>
        </p:spPr>
      </p:sp>
      <p:grpSp>
        <p:nvGrpSpPr>
          <p:cNvPr id="14" name="Group 14"/>
          <p:cNvGrpSpPr/>
          <p:nvPr/>
        </p:nvGrpSpPr>
        <p:grpSpPr>
          <a:xfrm>
            <a:off x="15001875" y="6953250"/>
            <a:ext cx="476250" cy="47625"/>
            <a:chOff x="0" y="0"/>
            <a:chExt cx="635000" cy="63500"/>
          </a:xfrm>
        </p:grpSpPr>
        <p:sp>
          <p:nvSpPr>
            <p:cNvPr id="15" name="Freeform 15"/>
            <p:cNvSpPr/>
            <p:nvPr/>
          </p:nvSpPr>
          <p:spPr>
            <a:xfrm>
              <a:off x="0" y="0"/>
              <a:ext cx="635000" cy="63500"/>
            </a:xfrm>
            <a:custGeom>
              <a:avLst/>
              <a:gdLst/>
              <a:ahLst/>
              <a:cxnLst/>
              <a:rect l="l" t="t" r="r" b="b"/>
              <a:pathLst>
                <a:path w="635000" h="63500">
                  <a:moveTo>
                    <a:pt x="0" y="0"/>
                  </a:moveTo>
                  <a:lnTo>
                    <a:pt x="635000" y="0"/>
                  </a:lnTo>
                  <a:lnTo>
                    <a:pt x="635000" y="63500"/>
                  </a:lnTo>
                  <a:lnTo>
                    <a:pt x="0" y="63500"/>
                  </a:lnTo>
                  <a:close/>
                </a:path>
              </a:pathLst>
            </a:custGeom>
            <a:solidFill>
              <a:srgbClr val="4D4D4D"/>
            </a:solidFill>
          </p:spPr>
        </p:sp>
        <p:sp>
          <p:nvSpPr>
            <p:cNvPr id="16" name="TextBox 16"/>
            <p:cNvSpPr txBox="1"/>
            <p:nvPr/>
          </p:nvSpPr>
          <p:spPr>
            <a:xfrm>
              <a:off x="0" y="-38100"/>
              <a:ext cx="635000" cy="101600"/>
            </a:xfrm>
            <a:prstGeom prst="rect">
              <a:avLst/>
            </a:prstGeom>
          </p:spPr>
          <p:txBody>
            <a:bodyPr lIns="50800" tIns="50800" rIns="50800" bIns="50800" rtlCol="0" anchor="ctr"/>
            <a:lstStyle/>
            <a:p>
              <a:pPr algn="l">
                <a:lnSpc>
                  <a:spcPts val="1679"/>
                </a:lnSpc>
              </a:pPr>
              <a:endParaRPr/>
            </a:p>
          </p:txBody>
        </p:sp>
      </p:grpSp>
      <p:grpSp>
        <p:nvGrpSpPr>
          <p:cNvPr id="17" name="Group 17"/>
          <p:cNvGrpSpPr/>
          <p:nvPr/>
        </p:nvGrpSpPr>
        <p:grpSpPr>
          <a:xfrm>
            <a:off x="17259300" y="8578393"/>
            <a:ext cx="793608" cy="2699441"/>
            <a:chOff x="0" y="0"/>
            <a:chExt cx="209016" cy="710964"/>
          </a:xfrm>
        </p:grpSpPr>
        <p:sp>
          <p:nvSpPr>
            <p:cNvPr id="18" name="Freeform 18"/>
            <p:cNvSpPr/>
            <p:nvPr/>
          </p:nvSpPr>
          <p:spPr>
            <a:xfrm>
              <a:off x="0" y="0"/>
              <a:ext cx="209016" cy="710964"/>
            </a:xfrm>
            <a:custGeom>
              <a:avLst/>
              <a:gdLst/>
              <a:ahLst/>
              <a:cxnLst/>
              <a:rect l="l" t="t" r="r" b="b"/>
              <a:pathLst>
                <a:path w="209016" h="710964">
                  <a:moveTo>
                    <a:pt x="0" y="0"/>
                  </a:moveTo>
                  <a:lnTo>
                    <a:pt x="209016" y="0"/>
                  </a:lnTo>
                  <a:lnTo>
                    <a:pt x="209016" y="710964"/>
                  </a:lnTo>
                  <a:lnTo>
                    <a:pt x="0" y="710964"/>
                  </a:lnTo>
                  <a:close/>
                </a:path>
              </a:pathLst>
            </a:custGeom>
            <a:solidFill>
              <a:srgbClr val="184680"/>
            </a:solidFill>
          </p:spPr>
        </p:sp>
        <p:sp>
          <p:nvSpPr>
            <p:cNvPr id="19" name="TextBox 19"/>
            <p:cNvSpPr txBox="1"/>
            <p:nvPr/>
          </p:nvSpPr>
          <p:spPr>
            <a:xfrm>
              <a:off x="0" y="-38100"/>
              <a:ext cx="209016" cy="749064"/>
            </a:xfrm>
            <a:prstGeom prst="rect">
              <a:avLst/>
            </a:prstGeom>
          </p:spPr>
          <p:txBody>
            <a:bodyPr lIns="50800" tIns="50800" rIns="50800" bIns="50800" rtlCol="0" anchor="ctr"/>
            <a:lstStyle/>
            <a:p>
              <a:pPr algn="ctr">
                <a:lnSpc>
                  <a:spcPts val="2659"/>
                </a:lnSpc>
                <a:spcBef>
                  <a:spcPct val="0"/>
                </a:spcBef>
              </a:pPr>
              <a:endParaRPr/>
            </a:p>
          </p:txBody>
        </p:sp>
      </p:grpSp>
      <p:sp>
        <p:nvSpPr>
          <p:cNvPr id="20" name="TextBox 20"/>
          <p:cNvSpPr txBox="1"/>
          <p:nvPr/>
        </p:nvSpPr>
        <p:spPr>
          <a:xfrm>
            <a:off x="12668250" y="3681413"/>
            <a:ext cx="5143500" cy="581660"/>
          </a:xfrm>
          <a:prstGeom prst="rect">
            <a:avLst/>
          </a:prstGeom>
        </p:spPr>
        <p:txBody>
          <a:bodyPr lIns="0" tIns="0" rIns="0" bIns="0" rtlCol="0" anchor="t">
            <a:spAutoFit/>
          </a:bodyPr>
          <a:lstStyle/>
          <a:p>
            <a:pPr marL="0" lvl="0" indent="0" algn="ctr">
              <a:lnSpc>
                <a:spcPts val="4180"/>
              </a:lnSpc>
              <a:spcBef>
                <a:spcPct val="0"/>
              </a:spcBef>
            </a:pPr>
            <a:r>
              <a:rPr lang="en-US" sz="3800" b="1">
                <a:solidFill>
                  <a:srgbClr val="2A2A2A"/>
                </a:solidFill>
                <a:latin typeface="Telegraf Bold"/>
                <a:ea typeface="Telegraf Bold"/>
                <a:cs typeface="Telegraf Bold"/>
                <a:sym typeface="Telegraf Bold"/>
              </a:rPr>
              <a:t>VNI OFFICE</a:t>
            </a:r>
          </a:p>
        </p:txBody>
      </p:sp>
      <p:sp>
        <p:nvSpPr>
          <p:cNvPr id="21" name="TextBox 21"/>
          <p:cNvSpPr txBox="1"/>
          <p:nvPr/>
        </p:nvSpPr>
        <p:spPr>
          <a:xfrm>
            <a:off x="12668250" y="4581525"/>
            <a:ext cx="5143500" cy="294953"/>
          </a:xfrm>
          <a:prstGeom prst="rect">
            <a:avLst/>
          </a:prstGeom>
        </p:spPr>
        <p:txBody>
          <a:bodyPr lIns="0" tIns="0" rIns="0" bIns="0" rtlCol="0" anchor="t">
            <a:spAutoFit/>
          </a:bodyPr>
          <a:lstStyle/>
          <a:p>
            <a:pPr lvl="0" algn="ctr">
              <a:lnSpc>
                <a:spcPts val="2250"/>
              </a:lnSpc>
              <a:spcBef>
                <a:spcPct val="0"/>
              </a:spcBef>
            </a:pPr>
            <a:r>
              <a:rPr lang="en-US" sz="1500" dirty="0" smtClean="0">
                <a:solidFill>
                  <a:srgbClr val="666666"/>
                </a:solidFill>
                <a:latin typeface="Open Sans"/>
                <a:ea typeface="Open Sans"/>
                <a:cs typeface="Open Sans"/>
                <a:sym typeface="Open Sans"/>
              </a:rPr>
              <a:t>24</a:t>
            </a:r>
            <a:r>
              <a:rPr lang="en-US" sz="1500" baseline="30000" dirty="0" smtClean="0">
                <a:solidFill>
                  <a:srgbClr val="666666"/>
                </a:solidFill>
                <a:latin typeface="Open Sans"/>
                <a:ea typeface="Open Sans"/>
                <a:cs typeface="Open Sans"/>
                <a:sym typeface="Open Sans"/>
              </a:rPr>
              <a:t>th</a:t>
            </a:r>
            <a:r>
              <a:rPr lang="en-US" sz="1500" dirty="0" smtClean="0">
                <a:solidFill>
                  <a:srgbClr val="666666"/>
                </a:solidFill>
                <a:latin typeface="Open Sans"/>
                <a:ea typeface="Open Sans"/>
                <a:cs typeface="Open Sans"/>
                <a:sym typeface="Open Sans"/>
              </a:rPr>
              <a:t> Floor – </a:t>
            </a:r>
            <a:r>
              <a:rPr lang="en-US" sz="1500" dirty="0" err="1">
                <a:solidFill>
                  <a:srgbClr val="666666"/>
                </a:solidFill>
                <a:latin typeface="Open Sans"/>
                <a:ea typeface="Open Sans"/>
                <a:cs typeface="Open Sans"/>
                <a:sym typeface="Open Sans"/>
              </a:rPr>
              <a:t>Vinacomin</a:t>
            </a:r>
            <a:r>
              <a:rPr lang="en-US" sz="1500" dirty="0">
                <a:solidFill>
                  <a:srgbClr val="666666"/>
                </a:solidFill>
                <a:latin typeface="Open Sans"/>
                <a:ea typeface="Open Sans"/>
                <a:cs typeface="Open Sans"/>
                <a:sym typeface="Open Sans"/>
              </a:rPr>
              <a:t> </a:t>
            </a:r>
            <a:r>
              <a:rPr lang="en-US" sz="1500" dirty="0" smtClean="0">
                <a:solidFill>
                  <a:srgbClr val="666666"/>
                </a:solidFill>
                <a:latin typeface="Open Sans"/>
                <a:ea typeface="Open Sans"/>
                <a:cs typeface="Open Sans"/>
                <a:sym typeface="Open Sans"/>
              </a:rPr>
              <a:t>Building, Duong </a:t>
            </a:r>
            <a:r>
              <a:rPr lang="en-US" sz="1500" dirty="0" err="1" smtClean="0">
                <a:solidFill>
                  <a:srgbClr val="666666"/>
                </a:solidFill>
                <a:latin typeface="Open Sans"/>
                <a:ea typeface="Open Sans"/>
                <a:cs typeface="Open Sans"/>
                <a:sym typeface="Open Sans"/>
              </a:rPr>
              <a:t>Dinh</a:t>
            </a:r>
            <a:r>
              <a:rPr lang="en-US" sz="1500" dirty="0" smtClean="0">
                <a:solidFill>
                  <a:srgbClr val="666666"/>
                </a:solidFill>
                <a:latin typeface="Open Sans"/>
                <a:ea typeface="Open Sans"/>
                <a:cs typeface="Open Sans"/>
                <a:sym typeface="Open Sans"/>
              </a:rPr>
              <a:t> </a:t>
            </a:r>
            <a:r>
              <a:rPr lang="en-US" sz="1500" dirty="0" err="1" smtClean="0">
                <a:solidFill>
                  <a:srgbClr val="666666"/>
                </a:solidFill>
                <a:latin typeface="Open Sans"/>
                <a:ea typeface="Open Sans"/>
                <a:cs typeface="Open Sans"/>
                <a:sym typeface="Open Sans"/>
              </a:rPr>
              <a:t>Nghe</a:t>
            </a:r>
            <a:r>
              <a:rPr lang="en-US" sz="1500" dirty="0" smtClean="0">
                <a:solidFill>
                  <a:srgbClr val="666666"/>
                </a:solidFill>
                <a:latin typeface="Open Sans"/>
                <a:ea typeface="Open Sans"/>
                <a:cs typeface="Open Sans"/>
                <a:sym typeface="Open Sans"/>
              </a:rPr>
              <a:t>, Hanoi</a:t>
            </a:r>
            <a:endParaRPr lang="en-US" sz="1500" dirty="0">
              <a:solidFill>
                <a:srgbClr val="666666"/>
              </a:solidFill>
              <a:latin typeface="Open Sans"/>
              <a:ea typeface="Open Sans"/>
              <a:cs typeface="Open Sans"/>
              <a:sym typeface="Open Sans"/>
            </a:endParaRPr>
          </a:p>
        </p:txBody>
      </p:sp>
      <p:sp>
        <p:nvSpPr>
          <p:cNvPr id="22" name="TextBox 22"/>
          <p:cNvSpPr txBox="1"/>
          <p:nvPr/>
        </p:nvSpPr>
        <p:spPr>
          <a:xfrm>
            <a:off x="13525500" y="5781675"/>
            <a:ext cx="1524000" cy="727075"/>
          </a:xfrm>
          <a:prstGeom prst="rect">
            <a:avLst/>
          </a:prstGeom>
        </p:spPr>
        <p:txBody>
          <a:bodyPr lIns="0" tIns="0" rIns="0" bIns="0" rtlCol="0" anchor="t">
            <a:spAutoFit/>
          </a:bodyPr>
          <a:lstStyle/>
          <a:p>
            <a:pPr marL="0" lvl="0" indent="0" algn="ctr">
              <a:lnSpc>
                <a:spcPts val="5599"/>
              </a:lnSpc>
              <a:spcBef>
                <a:spcPct val="0"/>
              </a:spcBef>
            </a:pPr>
            <a:r>
              <a:rPr lang="en-US" sz="3999" b="1">
                <a:solidFill>
                  <a:srgbClr val="2A2A2A"/>
                </a:solidFill>
                <a:latin typeface="Telegraf Bold"/>
                <a:ea typeface="Telegraf Bold"/>
                <a:cs typeface="Telegraf Bold"/>
                <a:sym typeface="Telegraf Bold"/>
              </a:rPr>
              <a:t>60</a:t>
            </a:r>
          </a:p>
        </p:txBody>
      </p:sp>
      <p:sp>
        <p:nvSpPr>
          <p:cNvPr id="23" name="TextBox 23"/>
          <p:cNvSpPr txBox="1"/>
          <p:nvPr/>
        </p:nvSpPr>
        <p:spPr>
          <a:xfrm>
            <a:off x="13525500" y="6343650"/>
            <a:ext cx="1524000" cy="233680"/>
          </a:xfrm>
          <a:prstGeom prst="rect">
            <a:avLst/>
          </a:prstGeom>
        </p:spPr>
        <p:txBody>
          <a:bodyPr lIns="0" tIns="0" rIns="0" bIns="0" rtlCol="0" anchor="t">
            <a:spAutoFit/>
          </a:bodyPr>
          <a:lstStyle/>
          <a:p>
            <a:pPr marL="0" lvl="0" indent="0" algn="ctr">
              <a:lnSpc>
                <a:spcPts val="1819"/>
              </a:lnSpc>
              <a:spcBef>
                <a:spcPct val="0"/>
              </a:spcBef>
            </a:pPr>
            <a:r>
              <a:rPr lang="en-US" sz="1299">
                <a:solidFill>
                  <a:srgbClr val="888888"/>
                </a:solidFill>
                <a:latin typeface="Open Sans"/>
                <a:ea typeface="Open Sans"/>
                <a:cs typeface="Open Sans"/>
                <a:sym typeface="Open Sans"/>
              </a:rPr>
              <a:t>DAYS</a:t>
            </a:r>
          </a:p>
        </p:txBody>
      </p:sp>
      <p:sp>
        <p:nvSpPr>
          <p:cNvPr id="24" name="TextBox 24"/>
          <p:cNvSpPr txBox="1"/>
          <p:nvPr/>
        </p:nvSpPr>
        <p:spPr>
          <a:xfrm>
            <a:off x="15430500" y="5781675"/>
            <a:ext cx="1524000" cy="727075"/>
          </a:xfrm>
          <a:prstGeom prst="rect">
            <a:avLst/>
          </a:prstGeom>
        </p:spPr>
        <p:txBody>
          <a:bodyPr lIns="0" tIns="0" rIns="0" bIns="0" rtlCol="0" anchor="t">
            <a:spAutoFit/>
          </a:bodyPr>
          <a:lstStyle/>
          <a:p>
            <a:pPr marL="0" lvl="0" indent="0" algn="ctr">
              <a:lnSpc>
                <a:spcPts val="5599"/>
              </a:lnSpc>
              <a:spcBef>
                <a:spcPct val="0"/>
              </a:spcBef>
            </a:pPr>
            <a:r>
              <a:rPr lang="en-US" sz="3999" b="1">
                <a:solidFill>
                  <a:srgbClr val="2A2A2A"/>
                </a:solidFill>
                <a:latin typeface="Telegraf Bold"/>
                <a:ea typeface="Telegraf Bold"/>
                <a:cs typeface="Telegraf Bold"/>
                <a:sym typeface="Telegraf Bold"/>
              </a:rPr>
              <a:t>1700</a:t>
            </a:r>
          </a:p>
        </p:txBody>
      </p:sp>
      <p:sp>
        <p:nvSpPr>
          <p:cNvPr id="25" name="TextBox 25"/>
          <p:cNvSpPr txBox="1"/>
          <p:nvPr/>
        </p:nvSpPr>
        <p:spPr>
          <a:xfrm>
            <a:off x="15430500" y="6343650"/>
            <a:ext cx="1524000" cy="233680"/>
          </a:xfrm>
          <a:prstGeom prst="rect">
            <a:avLst/>
          </a:prstGeom>
        </p:spPr>
        <p:txBody>
          <a:bodyPr lIns="0" tIns="0" rIns="0" bIns="0" rtlCol="0" anchor="t">
            <a:spAutoFit/>
          </a:bodyPr>
          <a:lstStyle/>
          <a:p>
            <a:pPr marL="0" lvl="0" indent="0" algn="ctr">
              <a:lnSpc>
                <a:spcPts val="1819"/>
              </a:lnSpc>
              <a:spcBef>
                <a:spcPct val="0"/>
              </a:spcBef>
            </a:pPr>
            <a:r>
              <a:rPr lang="en-US" sz="1299">
                <a:solidFill>
                  <a:srgbClr val="888888"/>
                </a:solidFill>
                <a:latin typeface="Open Sans"/>
                <a:ea typeface="Open Sans"/>
                <a:cs typeface="Open Sans"/>
                <a:sym typeface="Open Sans"/>
              </a:rPr>
              <a:t>M2</a:t>
            </a:r>
          </a:p>
        </p:txBody>
      </p:sp>
      <p:sp>
        <p:nvSpPr>
          <p:cNvPr id="26" name="TextBox 26"/>
          <p:cNvSpPr txBox="1"/>
          <p:nvPr/>
        </p:nvSpPr>
        <p:spPr>
          <a:xfrm>
            <a:off x="12668250" y="7286625"/>
            <a:ext cx="5143500" cy="260985"/>
          </a:xfrm>
          <a:prstGeom prst="rect">
            <a:avLst/>
          </a:prstGeom>
        </p:spPr>
        <p:txBody>
          <a:bodyPr lIns="0" tIns="0" rIns="0" bIns="0" rtlCol="0" anchor="t">
            <a:spAutoFit/>
          </a:bodyPr>
          <a:lstStyle/>
          <a:p>
            <a:pPr marL="0" lvl="0" indent="0" algn="ctr">
              <a:lnSpc>
                <a:spcPts val="2100"/>
              </a:lnSpc>
              <a:spcBef>
                <a:spcPct val="0"/>
              </a:spcBef>
            </a:pPr>
            <a:r>
              <a:rPr lang="en-US" sz="1400" i="1">
                <a:solidFill>
                  <a:srgbClr val="777777"/>
                </a:solidFill>
                <a:latin typeface="Open Sans Italics"/>
                <a:ea typeface="Open Sans Italics"/>
                <a:cs typeface="Open Sans Italics"/>
                <a:sym typeface="Open Sans Italics"/>
              </a:rPr>
              <a:t>Turnkey </a:t>
            </a:r>
            <a:r>
              <a:rPr lang="en-US" sz="1400" i="1" u="none" strike="noStrike">
                <a:solidFill>
                  <a:srgbClr val="777777"/>
                </a:solidFill>
                <a:latin typeface="Open Sans Italics"/>
                <a:ea typeface="Open Sans Italics"/>
                <a:cs typeface="Open Sans Italics"/>
                <a:sym typeface="Open Sans Italics"/>
              </a:rPr>
              <a:t>office interior design and construction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BBBB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7429500" cy="5086350"/>
            <a:chOff x="0" y="0"/>
            <a:chExt cx="9906000" cy="6781800"/>
          </a:xfrm>
        </p:grpSpPr>
        <p:sp>
          <p:nvSpPr>
            <p:cNvPr id="3" name="Freeform 3"/>
            <p:cNvSpPr/>
            <p:nvPr/>
          </p:nvSpPr>
          <p:spPr>
            <a:xfrm>
              <a:off x="0" y="0"/>
              <a:ext cx="9906000" cy="6781800"/>
            </a:xfrm>
            <a:custGeom>
              <a:avLst/>
              <a:gdLst/>
              <a:ahLst/>
              <a:cxnLst/>
              <a:rect l="l" t="t" r="r" b="b"/>
              <a:pathLst>
                <a:path w="9906000" h="6781800">
                  <a:moveTo>
                    <a:pt x="0" y="0"/>
                  </a:moveTo>
                  <a:lnTo>
                    <a:pt x="9906000" y="0"/>
                  </a:lnTo>
                  <a:lnTo>
                    <a:pt x="9906000" y="6781800"/>
                  </a:lnTo>
                  <a:lnTo>
                    <a:pt x="0" y="6781800"/>
                  </a:lnTo>
                  <a:close/>
                </a:path>
              </a:pathLst>
            </a:custGeom>
            <a:blipFill>
              <a:blip r:embed="rId2"/>
              <a:stretch>
                <a:fillRect l="-10928" r="-10928"/>
              </a:stretch>
            </a:blipFill>
          </p:spPr>
        </p:sp>
      </p:grpSp>
      <p:grpSp>
        <p:nvGrpSpPr>
          <p:cNvPr id="4" name="Group 4"/>
          <p:cNvGrpSpPr/>
          <p:nvPr/>
        </p:nvGrpSpPr>
        <p:grpSpPr>
          <a:xfrm>
            <a:off x="7543800" y="0"/>
            <a:ext cx="4648200" cy="5086350"/>
            <a:chOff x="0" y="0"/>
            <a:chExt cx="6197600" cy="6781800"/>
          </a:xfrm>
        </p:grpSpPr>
        <p:sp>
          <p:nvSpPr>
            <p:cNvPr id="5" name="Freeform 5"/>
            <p:cNvSpPr/>
            <p:nvPr/>
          </p:nvSpPr>
          <p:spPr>
            <a:xfrm>
              <a:off x="0" y="0"/>
              <a:ext cx="6197600" cy="6781800"/>
            </a:xfrm>
            <a:custGeom>
              <a:avLst/>
              <a:gdLst/>
              <a:ahLst/>
              <a:cxnLst/>
              <a:rect l="l" t="t" r="r" b="b"/>
              <a:pathLst>
                <a:path w="6197600" h="6781800">
                  <a:moveTo>
                    <a:pt x="0" y="0"/>
                  </a:moveTo>
                  <a:lnTo>
                    <a:pt x="6197600" y="0"/>
                  </a:lnTo>
                  <a:lnTo>
                    <a:pt x="6197600" y="6781800"/>
                  </a:lnTo>
                  <a:lnTo>
                    <a:pt x="0" y="6781800"/>
                  </a:lnTo>
                  <a:close/>
                </a:path>
              </a:pathLst>
            </a:custGeom>
            <a:blipFill>
              <a:blip r:embed="rId3"/>
              <a:stretch>
                <a:fillRect t="-10997" b="-10997"/>
              </a:stretch>
            </a:blipFill>
          </p:spPr>
        </p:sp>
      </p:grpSp>
      <p:grpSp>
        <p:nvGrpSpPr>
          <p:cNvPr id="6" name="Group 6"/>
          <p:cNvGrpSpPr/>
          <p:nvPr/>
        </p:nvGrpSpPr>
        <p:grpSpPr>
          <a:xfrm>
            <a:off x="0" y="5200650"/>
            <a:ext cx="5524500" cy="5086350"/>
            <a:chOff x="0" y="0"/>
            <a:chExt cx="7366000" cy="6781800"/>
          </a:xfrm>
        </p:grpSpPr>
        <p:sp>
          <p:nvSpPr>
            <p:cNvPr id="7" name="Freeform 7"/>
            <p:cNvSpPr/>
            <p:nvPr/>
          </p:nvSpPr>
          <p:spPr>
            <a:xfrm>
              <a:off x="0" y="0"/>
              <a:ext cx="7366000" cy="6781800"/>
            </a:xfrm>
            <a:custGeom>
              <a:avLst/>
              <a:gdLst/>
              <a:ahLst/>
              <a:cxnLst/>
              <a:rect l="l" t="t" r="r" b="b"/>
              <a:pathLst>
                <a:path w="7366000" h="6781800">
                  <a:moveTo>
                    <a:pt x="0" y="0"/>
                  </a:moveTo>
                  <a:lnTo>
                    <a:pt x="7366000" y="0"/>
                  </a:lnTo>
                  <a:lnTo>
                    <a:pt x="7366000" y="6781800"/>
                  </a:lnTo>
                  <a:lnTo>
                    <a:pt x="0" y="6781800"/>
                  </a:lnTo>
                  <a:close/>
                </a:path>
              </a:pathLst>
            </a:custGeom>
            <a:blipFill>
              <a:blip r:embed="rId4"/>
              <a:stretch>
                <a:fillRect l="-31938" r="-31938"/>
              </a:stretch>
            </a:blipFill>
          </p:spPr>
        </p:sp>
      </p:grpSp>
      <p:grpSp>
        <p:nvGrpSpPr>
          <p:cNvPr id="8" name="Group 8"/>
          <p:cNvGrpSpPr/>
          <p:nvPr/>
        </p:nvGrpSpPr>
        <p:grpSpPr>
          <a:xfrm>
            <a:off x="5638800" y="5200650"/>
            <a:ext cx="6553200" cy="5086350"/>
            <a:chOff x="0" y="0"/>
            <a:chExt cx="8737600" cy="6781800"/>
          </a:xfrm>
        </p:grpSpPr>
        <p:sp>
          <p:nvSpPr>
            <p:cNvPr id="9" name="Freeform 9"/>
            <p:cNvSpPr/>
            <p:nvPr/>
          </p:nvSpPr>
          <p:spPr>
            <a:xfrm>
              <a:off x="0" y="0"/>
              <a:ext cx="8737600" cy="6781800"/>
            </a:xfrm>
            <a:custGeom>
              <a:avLst/>
              <a:gdLst/>
              <a:ahLst/>
              <a:cxnLst/>
              <a:rect l="l" t="t" r="r" b="b"/>
              <a:pathLst>
                <a:path w="8737600" h="6781800">
                  <a:moveTo>
                    <a:pt x="0" y="0"/>
                  </a:moveTo>
                  <a:lnTo>
                    <a:pt x="8737600" y="0"/>
                  </a:lnTo>
                  <a:lnTo>
                    <a:pt x="8737600" y="6781800"/>
                  </a:lnTo>
                  <a:lnTo>
                    <a:pt x="0" y="6781800"/>
                  </a:lnTo>
                  <a:close/>
                </a:path>
              </a:pathLst>
            </a:custGeom>
            <a:blipFill>
              <a:blip r:embed="rId5"/>
              <a:stretch>
                <a:fillRect l="-19075" r="-19075"/>
              </a:stretch>
            </a:blipFill>
          </p:spPr>
        </p:sp>
      </p:grpSp>
      <p:grpSp>
        <p:nvGrpSpPr>
          <p:cNvPr id="10" name="Group 10"/>
          <p:cNvGrpSpPr/>
          <p:nvPr/>
        </p:nvGrpSpPr>
        <p:grpSpPr>
          <a:xfrm>
            <a:off x="15001875" y="3048000"/>
            <a:ext cx="476250" cy="47625"/>
            <a:chOff x="0" y="0"/>
            <a:chExt cx="635000" cy="63500"/>
          </a:xfrm>
        </p:grpSpPr>
        <p:sp>
          <p:nvSpPr>
            <p:cNvPr id="11" name="Freeform 11"/>
            <p:cNvSpPr/>
            <p:nvPr/>
          </p:nvSpPr>
          <p:spPr>
            <a:xfrm>
              <a:off x="0" y="0"/>
              <a:ext cx="635000" cy="63500"/>
            </a:xfrm>
            <a:custGeom>
              <a:avLst/>
              <a:gdLst/>
              <a:ahLst/>
              <a:cxnLst/>
              <a:rect l="l" t="t" r="r" b="b"/>
              <a:pathLst>
                <a:path w="635000" h="63500">
                  <a:moveTo>
                    <a:pt x="0" y="0"/>
                  </a:moveTo>
                  <a:lnTo>
                    <a:pt x="635000" y="0"/>
                  </a:lnTo>
                  <a:lnTo>
                    <a:pt x="635000" y="63500"/>
                  </a:lnTo>
                  <a:lnTo>
                    <a:pt x="0" y="63500"/>
                  </a:lnTo>
                  <a:close/>
                </a:path>
              </a:pathLst>
            </a:custGeom>
            <a:solidFill>
              <a:srgbClr val="4D4D4D"/>
            </a:solidFill>
          </p:spPr>
        </p:sp>
        <p:sp>
          <p:nvSpPr>
            <p:cNvPr id="12" name="TextBox 12"/>
            <p:cNvSpPr txBox="1"/>
            <p:nvPr/>
          </p:nvSpPr>
          <p:spPr>
            <a:xfrm>
              <a:off x="0" y="-38100"/>
              <a:ext cx="635000" cy="101600"/>
            </a:xfrm>
            <a:prstGeom prst="rect">
              <a:avLst/>
            </a:prstGeom>
          </p:spPr>
          <p:txBody>
            <a:bodyPr lIns="50800" tIns="50800" rIns="50800" bIns="50800" rtlCol="0" anchor="ctr"/>
            <a:lstStyle/>
            <a:p>
              <a:pPr algn="l">
                <a:lnSpc>
                  <a:spcPts val="1679"/>
                </a:lnSpc>
              </a:pPr>
              <a:endParaRPr/>
            </a:p>
          </p:txBody>
        </p:sp>
      </p:grpSp>
      <p:sp>
        <p:nvSpPr>
          <p:cNvPr id="13" name="AutoShape 13"/>
          <p:cNvSpPr/>
          <p:nvPr/>
        </p:nvSpPr>
        <p:spPr>
          <a:xfrm>
            <a:off x="13144500" y="5524500"/>
            <a:ext cx="4191000" cy="0"/>
          </a:xfrm>
          <a:prstGeom prst="line">
            <a:avLst/>
          </a:prstGeom>
          <a:ln w="9525" cap="flat">
            <a:solidFill>
              <a:srgbClr val="BBBBBB"/>
            </a:solidFill>
            <a:prstDash val="solid"/>
            <a:headEnd type="none" w="sm" len="sm"/>
            <a:tailEnd type="none" w="sm" len="sm"/>
          </a:ln>
        </p:spPr>
      </p:sp>
      <p:grpSp>
        <p:nvGrpSpPr>
          <p:cNvPr id="14" name="Group 14"/>
          <p:cNvGrpSpPr/>
          <p:nvPr/>
        </p:nvGrpSpPr>
        <p:grpSpPr>
          <a:xfrm>
            <a:off x="15001875" y="6953250"/>
            <a:ext cx="476250" cy="47625"/>
            <a:chOff x="0" y="0"/>
            <a:chExt cx="635000" cy="63500"/>
          </a:xfrm>
        </p:grpSpPr>
        <p:sp>
          <p:nvSpPr>
            <p:cNvPr id="15" name="Freeform 15"/>
            <p:cNvSpPr/>
            <p:nvPr/>
          </p:nvSpPr>
          <p:spPr>
            <a:xfrm>
              <a:off x="0" y="0"/>
              <a:ext cx="635000" cy="63500"/>
            </a:xfrm>
            <a:custGeom>
              <a:avLst/>
              <a:gdLst/>
              <a:ahLst/>
              <a:cxnLst/>
              <a:rect l="l" t="t" r="r" b="b"/>
              <a:pathLst>
                <a:path w="635000" h="63500">
                  <a:moveTo>
                    <a:pt x="0" y="0"/>
                  </a:moveTo>
                  <a:lnTo>
                    <a:pt x="635000" y="0"/>
                  </a:lnTo>
                  <a:lnTo>
                    <a:pt x="635000" y="63500"/>
                  </a:lnTo>
                  <a:lnTo>
                    <a:pt x="0" y="63500"/>
                  </a:lnTo>
                  <a:close/>
                </a:path>
              </a:pathLst>
            </a:custGeom>
            <a:solidFill>
              <a:srgbClr val="4D4D4D"/>
            </a:solidFill>
          </p:spPr>
        </p:sp>
        <p:sp>
          <p:nvSpPr>
            <p:cNvPr id="16" name="TextBox 16"/>
            <p:cNvSpPr txBox="1"/>
            <p:nvPr/>
          </p:nvSpPr>
          <p:spPr>
            <a:xfrm>
              <a:off x="0" y="-38100"/>
              <a:ext cx="635000" cy="101600"/>
            </a:xfrm>
            <a:prstGeom prst="rect">
              <a:avLst/>
            </a:prstGeom>
          </p:spPr>
          <p:txBody>
            <a:bodyPr lIns="50800" tIns="50800" rIns="50800" bIns="50800" rtlCol="0" anchor="ctr"/>
            <a:lstStyle/>
            <a:p>
              <a:pPr algn="l">
                <a:lnSpc>
                  <a:spcPts val="1679"/>
                </a:lnSpc>
              </a:pPr>
              <a:endParaRPr/>
            </a:p>
          </p:txBody>
        </p:sp>
      </p:grpSp>
      <p:grpSp>
        <p:nvGrpSpPr>
          <p:cNvPr id="17" name="Group 17"/>
          <p:cNvGrpSpPr/>
          <p:nvPr/>
        </p:nvGrpSpPr>
        <p:grpSpPr>
          <a:xfrm>
            <a:off x="17259300" y="8578393"/>
            <a:ext cx="793608" cy="2699441"/>
            <a:chOff x="0" y="0"/>
            <a:chExt cx="209016" cy="710964"/>
          </a:xfrm>
        </p:grpSpPr>
        <p:sp>
          <p:nvSpPr>
            <p:cNvPr id="18" name="Freeform 18"/>
            <p:cNvSpPr/>
            <p:nvPr/>
          </p:nvSpPr>
          <p:spPr>
            <a:xfrm>
              <a:off x="0" y="0"/>
              <a:ext cx="209016" cy="710964"/>
            </a:xfrm>
            <a:custGeom>
              <a:avLst/>
              <a:gdLst/>
              <a:ahLst/>
              <a:cxnLst/>
              <a:rect l="l" t="t" r="r" b="b"/>
              <a:pathLst>
                <a:path w="209016" h="710964">
                  <a:moveTo>
                    <a:pt x="0" y="0"/>
                  </a:moveTo>
                  <a:lnTo>
                    <a:pt x="209016" y="0"/>
                  </a:lnTo>
                  <a:lnTo>
                    <a:pt x="209016" y="710964"/>
                  </a:lnTo>
                  <a:lnTo>
                    <a:pt x="0" y="710964"/>
                  </a:lnTo>
                  <a:close/>
                </a:path>
              </a:pathLst>
            </a:custGeom>
            <a:solidFill>
              <a:srgbClr val="184680"/>
            </a:solidFill>
          </p:spPr>
        </p:sp>
        <p:sp>
          <p:nvSpPr>
            <p:cNvPr id="19" name="TextBox 19"/>
            <p:cNvSpPr txBox="1"/>
            <p:nvPr/>
          </p:nvSpPr>
          <p:spPr>
            <a:xfrm>
              <a:off x="0" y="-38100"/>
              <a:ext cx="209016" cy="749064"/>
            </a:xfrm>
            <a:prstGeom prst="rect">
              <a:avLst/>
            </a:prstGeom>
          </p:spPr>
          <p:txBody>
            <a:bodyPr lIns="50800" tIns="50800" rIns="50800" bIns="50800" rtlCol="0" anchor="ctr"/>
            <a:lstStyle/>
            <a:p>
              <a:pPr algn="ctr">
                <a:lnSpc>
                  <a:spcPts val="2659"/>
                </a:lnSpc>
                <a:spcBef>
                  <a:spcPct val="0"/>
                </a:spcBef>
              </a:pPr>
              <a:endParaRPr/>
            </a:p>
          </p:txBody>
        </p:sp>
      </p:grpSp>
      <p:sp>
        <p:nvSpPr>
          <p:cNvPr id="20" name="TextBox 20"/>
          <p:cNvSpPr txBox="1"/>
          <p:nvPr/>
        </p:nvSpPr>
        <p:spPr>
          <a:xfrm>
            <a:off x="12668250" y="3681413"/>
            <a:ext cx="5143500" cy="581660"/>
          </a:xfrm>
          <a:prstGeom prst="rect">
            <a:avLst/>
          </a:prstGeom>
        </p:spPr>
        <p:txBody>
          <a:bodyPr lIns="0" tIns="0" rIns="0" bIns="0" rtlCol="0" anchor="t">
            <a:spAutoFit/>
          </a:bodyPr>
          <a:lstStyle/>
          <a:p>
            <a:pPr marL="0" lvl="0" indent="0" algn="ctr">
              <a:lnSpc>
                <a:spcPts val="4180"/>
              </a:lnSpc>
              <a:spcBef>
                <a:spcPct val="0"/>
              </a:spcBef>
            </a:pPr>
            <a:r>
              <a:rPr lang="en-US" sz="3800" b="1">
                <a:solidFill>
                  <a:srgbClr val="2A2A2A"/>
                </a:solidFill>
                <a:latin typeface="Telegraf Bold"/>
                <a:ea typeface="Telegraf Bold"/>
                <a:cs typeface="Telegraf Bold"/>
                <a:sym typeface="Telegraf Bold"/>
              </a:rPr>
              <a:t>WOHUP OFFICE</a:t>
            </a:r>
          </a:p>
        </p:txBody>
      </p:sp>
      <p:sp>
        <p:nvSpPr>
          <p:cNvPr id="21" name="TextBox 21"/>
          <p:cNvSpPr txBox="1"/>
          <p:nvPr/>
        </p:nvSpPr>
        <p:spPr>
          <a:xfrm>
            <a:off x="12668250" y="4581525"/>
            <a:ext cx="5143500" cy="294953"/>
          </a:xfrm>
          <a:prstGeom prst="rect">
            <a:avLst/>
          </a:prstGeom>
        </p:spPr>
        <p:txBody>
          <a:bodyPr lIns="0" tIns="0" rIns="0" bIns="0" rtlCol="0" anchor="t">
            <a:spAutoFit/>
          </a:bodyPr>
          <a:lstStyle/>
          <a:p>
            <a:pPr marL="0" lvl="0" indent="0" algn="ctr">
              <a:lnSpc>
                <a:spcPts val="2250"/>
              </a:lnSpc>
              <a:spcBef>
                <a:spcPct val="0"/>
              </a:spcBef>
            </a:pPr>
            <a:r>
              <a:rPr lang="en-US" sz="1500" dirty="0" smtClean="0">
                <a:solidFill>
                  <a:srgbClr val="666666"/>
                </a:solidFill>
                <a:latin typeface="Open Sans"/>
                <a:ea typeface="Open Sans"/>
                <a:cs typeface="Open Sans"/>
                <a:sym typeface="Open Sans"/>
              </a:rPr>
              <a:t>3</a:t>
            </a:r>
            <a:r>
              <a:rPr lang="en-US" sz="1500" baseline="30000" dirty="0" smtClean="0">
                <a:solidFill>
                  <a:srgbClr val="666666"/>
                </a:solidFill>
                <a:latin typeface="Open Sans"/>
                <a:ea typeface="Open Sans"/>
                <a:cs typeface="Open Sans"/>
                <a:sym typeface="Open Sans"/>
              </a:rPr>
              <a:t>rd</a:t>
            </a:r>
            <a:r>
              <a:rPr lang="en-US" sz="1500" dirty="0" smtClean="0">
                <a:solidFill>
                  <a:srgbClr val="666666"/>
                </a:solidFill>
                <a:latin typeface="Open Sans"/>
                <a:ea typeface="Open Sans"/>
                <a:cs typeface="Open Sans"/>
                <a:sym typeface="Open Sans"/>
              </a:rPr>
              <a:t>  </a:t>
            </a:r>
            <a:r>
              <a:rPr lang="en-US" sz="1500" dirty="0">
                <a:solidFill>
                  <a:srgbClr val="666666"/>
                </a:solidFill>
                <a:latin typeface="Open Sans"/>
                <a:ea typeface="Open Sans"/>
                <a:cs typeface="Open Sans"/>
                <a:sym typeface="Open Sans"/>
              </a:rPr>
              <a:t>And </a:t>
            </a:r>
            <a:r>
              <a:rPr lang="en-US" sz="1500" dirty="0" smtClean="0">
                <a:solidFill>
                  <a:srgbClr val="666666"/>
                </a:solidFill>
                <a:latin typeface="Open Sans"/>
                <a:ea typeface="Open Sans"/>
                <a:cs typeface="Open Sans"/>
                <a:sym typeface="Open Sans"/>
              </a:rPr>
              <a:t>8</a:t>
            </a:r>
            <a:r>
              <a:rPr lang="en-US" sz="1500" baseline="30000" dirty="0" smtClean="0">
                <a:solidFill>
                  <a:srgbClr val="666666"/>
                </a:solidFill>
                <a:latin typeface="Open Sans"/>
                <a:ea typeface="Open Sans"/>
                <a:cs typeface="Open Sans"/>
                <a:sym typeface="Open Sans"/>
              </a:rPr>
              <a:t>th</a:t>
            </a:r>
            <a:r>
              <a:rPr lang="en-US" sz="1500" dirty="0" smtClean="0">
                <a:solidFill>
                  <a:srgbClr val="666666"/>
                </a:solidFill>
                <a:latin typeface="Open Sans"/>
                <a:ea typeface="Open Sans"/>
                <a:cs typeface="Open Sans"/>
                <a:sym typeface="Open Sans"/>
              </a:rPr>
              <a:t>  </a:t>
            </a:r>
            <a:r>
              <a:rPr lang="en-US" sz="1500" dirty="0">
                <a:solidFill>
                  <a:srgbClr val="666666"/>
                </a:solidFill>
                <a:latin typeface="Open Sans"/>
                <a:ea typeface="Open Sans"/>
                <a:cs typeface="Open Sans"/>
                <a:sym typeface="Open Sans"/>
              </a:rPr>
              <a:t>Floor - 4 Lang Ha </a:t>
            </a:r>
            <a:r>
              <a:rPr lang="en-US" sz="1500" dirty="0" smtClean="0">
                <a:solidFill>
                  <a:srgbClr val="666666"/>
                </a:solidFill>
                <a:latin typeface="Open Sans"/>
                <a:ea typeface="Open Sans"/>
                <a:cs typeface="Open Sans"/>
                <a:sym typeface="Open Sans"/>
              </a:rPr>
              <a:t>Building, Hanoi</a:t>
            </a:r>
            <a:endParaRPr lang="en-US" sz="1500" dirty="0">
              <a:solidFill>
                <a:srgbClr val="666666"/>
              </a:solidFill>
              <a:latin typeface="Open Sans"/>
              <a:ea typeface="Open Sans"/>
              <a:cs typeface="Open Sans"/>
              <a:sym typeface="Open Sans"/>
            </a:endParaRPr>
          </a:p>
        </p:txBody>
      </p:sp>
      <p:sp>
        <p:nvSpPr>
          <p:cNvPr id="22" name="TextBox 22"/>
          <p:cNvSpPr txBox="1"/>
          <p:nvPr/>
        </p:nvSpPr>
        <p:spPr>
          <a:xfrm>
            <a:off x="13525500" y="5781675"/>
            <a:ext cx="1524000" cy="727075"/>
          </a:xfrm>
          <a:prstGeom prst="rect">
            <a:avLst/>
          </a:prstGeom>
        </p:spPr>
        <p:txBody>
          <a:bodyPr lIns="0" tIns="0" rIns="0" bIns="0" rtlCol="0" anchor="t">
            <a:spAutoFit/>
          </a:bodyPr>
          <a:lstStyle/>
          <a:p>
            <a:pPr marL="0" lvl="0" indent="0" algn="ctr">
              <a:lnSpc>
                <a:spcPts val="5599"/>
              </a:lnSpc>
              <a:spcBef>
                <a:spcPct val="0"/>
              </a:spcBef>
            </a:pPr>
            <a:r>
              <a:rPr lang="en-US" sz="3999" b="1">
                <a:solidFill>
                  <a:srgbClr val="2A2A2A"/>
                </a:solidFill>
                <a:latin typeface="Telegraf Bold"/>
                <a:ea typeface="Telegraf Bold"/>
                <a:cs typeface="Telegraf Bold"/>
                <a:sym typeface="Telegraf Bold"/>
              </a:rPr>
              <a:t>30</a:t>
            </a:r>
          </a:p>
        </p:txBody>
      </p:sp>
      <p:sp>
        <p:nvSpPr>
          <p:cNvPr id="23" name="TextBox 23"/>
          <p:cNvSpPr txBox="1"/>
          <p:nvPr/>
        </p:nvSpPr>
        <p:spPr>
          <a:xfrm>
            <a:off x="13525500" y="6343650"/>
            <a:ext cx="1524000" cy="233680"/>
          </a:xfrm>
          <a:prstGeom prst="rect">
            <a:avLst/>
          </a:prstGeom>
        </p:spPr>
        <p:txBody>
          <a:bodyPr lIns="0" tIns="0" rIns="0" bIns="0" rtlCol="0" anchor="t">
            <a:spAutoFit/>
          </a:bodyPr>
          <a:lstStyle/>
          <a:p>
            <a:pPr marL="0" lvl="0" indent="0" algn="ctr">
              <a:lnSpc>
                <a:spcPts val="1819"/>
              </a:lnSpc>
              <a:spcBef>
                <a:spcPct val="0"/>
              </a:spcBef>
            </a:pPr>
            <a:r>
              <a:rPr lang="en-US" sz="1299">
                <a:solidFill>
                  <a:srgbClr val="888888"/>
                </a:solidFill>
                <a:latin typeface="Open Sans"/>
                <a:ea typeface="Open Sans"/>
                <a:cs typeface="Open Sans"/>
                <a:sym typeface="Open Sans"/>
              </a:rPr>
              <a:t>DAYS</a:t>
            </a:r>
          </a:p>
        </p:txBody>
      </p:sp>
      <p:sp>
        <p:nvSpPr>
          <p:cNvPr id="24" name="TextBox 24"/>
          <p:cNvSpPr txBox="1"/>
          <p:nvPr/>
        </p:nvSpPr>
        <p:spPr>
          <a:xfrm>
            <a:off x="15430500" y="5781675"/>
            <a:ext cx="1524000" cy="727075"/>
          </a:xfrm>
          <a:prstGeom prst="rect">
            <a:avLst/>
          </a:prstGeom>
        </p:spPr>
        <p:txBody>
          <a:bodyPr lIns="0" tIns="0" rIns="0" bIns="0" rtlCol="0" anchor="t">
            <a:spAutoFit/>
          </a:bodyPr>
          <a:lstStyle/>
          <a:p>
            <a:pPr marL="0" lvl="0" indent="0" algn="ctr">
              <a:lnSpc>
                <a:spcPts val="5599"/>
              </a:lnSpc>
              <a:spcBef>
                <a:spcPct val="0"/>
              </a:spcBef>
            </a:pPr>
            <a:r>
              <a:rPr lang="en-US" sz="3999" b="1">
                <a:solidFill>
                  <a:srgbClr val="2A2A2A"/>
                </a:solidFill>
                <a:latin typeface="Telegraf Bold"/>
                <a:ea typeface="Telegraf Bold"/>
                <a:cs typeface="Telegraf Bold"/>
                <a:sym typeface="Telegraf Bold"/>
              </a:rPr>
              <a:t>450</a:t>
            </a:r>
          </a:p>
        </p:txBody>
      </p:sp>
      <p:sp>
        <p:nvSpPr>
          <p:cNvPr id="25" name="TextBox 25"/>
          <p:cNvSpPr txBox="1"/>
          <p:nvPr/>
        </p:nvSpPr>
        <p:spPr>
          <a:xfrm>
            <a:off x="15430500" y="6343650"/>
            <a:ext cx="1524000" cy="233680"/>
          </a:xfrm>
          <a:prstGeom prst="rect">
            <a:avLst/>
          </a:prstGeom>
        </p:spPr>
        <p:txBody>
          <a:bodyPr lIns="0" tIns="0" rIns="0" bIns="0" rtlCol="0" anchor="t">
            <a:spAutoFit/>
          </a:bodyPr>
          <a:lstStyle/>
          <a:p>
            <a:pPr marL="0" lvl="0" indent="0" algn="ctr">
              <a:lnSpc>
                <a:spcPts val="1819"/>
              </a:lnSpc>
              <a:spcBef>
                <a:spcPct val="0"/>
              </a:spcBef>
            </a:pPr>
            <a:r>
              <a:rPr lang="en-US" sz="1299">
                <a:solidFill>
                  <a:srgbClr val="888888"/>
                </a:solidFill>
                <a:latin typeface="Open Sans"/>
                <a:ea typeface="Open Sans"/>
                <a:cs typeface="Open Sans"/>
                <a:sym typeface="Open Sans"/>
              </a:rPr>
              <a:t>M2</a:t>
            </a:r>
          </a:p>
        </p:txBody>
      </p:sp>
      <p:sp>
        <p:nvSpPr>
          <p:cNvPr id="26" name="TextBox 26"/>
          <p:cNvSpPr txBox="1"/>
          <p:nvPr/>
        </p:nvSpPr>
        <p:spPr>
          <a:xfrm>
            <a:off x="12668250" y="7286625"/>
            <a:ext cx="5143500" cy="260985"/>
          </a:xfrm>
          <a:prstGeom prst="rect">
            <a:avLst/>
          </a:prstGeom>
        </p:spPr>
        <p:txBody>
          <a:bodyPr lIns="0" tIns="0" rIns="0" bIns="0" rtlCol="0" anchor="t">
            <a:spAutoFit/>
          </a:bodyPr>
          <a:lstStyle/>
          <a:p>
            <a:pPr marL="0" lvl="0" indent="0" algn="ctr">
              <a:lnSpc>
                <a:spcPts val="2100"/>
              </a:lnSpc>
              <a:spcBef>
                <a:spcPct val="0"/>
              </a:spcBef>
            </a:pPr>
            <a:r>
              <a:rPr lang="en-US" sz="1400" i="1">
                <a:solidFill>
                  <a:srgbClr val="777777"/>
                </a:solidFill>
                <a:latin typeface="Open Sans Italics"/>
                <a:ea typeface="Open Sans Italics"/>
                <a:cs typeface="Open Sans Italics"/>
                <a:sym typeface="Open Sans Italics"/>
              </a:rPr>
              <a:t>Turnkey </a:t>
            </a:r>
            <a:r>
              <a:rPr lang="en-US" sz="1400" i="1" u="none" strike="noStrike">
                <a:solidFill>
                  <a:srgbClr val="777777"/>
                </a:solidFill>
                <a:latin typeface="Open Sans Italics"/>
                <a:ea typeface="Open Sans Italics"/>
                <a:cs typeface="Open Sans Italics"/>
                <a:sym typeface="Open Sans Italics"/>
              </a:rPr>
              <a:t>office interior design and construction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BBBBB"/>
        </a:solidFill>
        <a:effectLst/>
      </p:bgPr>
    </p:bg>
    <p:spTree>
      <p:nvGrpSpPr>
        <p:cNvPr id="1" name=""/>
        <p:cNvGrpSpPr/>
        <p:nvPr/>
      </p:nvGrpSpPr>
      <p:grpSpPr>
        <a:xfrm>
          <a:off x="0" y="0"/>
          <a:ext cx="0" cy="0"/>
          <a:chOff x="0" y="0"/>
          <a:chExt cx="0" cy="0"/>
        </a:xfrm>
      </p:grpSpPr>
      <p:grpSp>
        <p:nvGrpSpPr>
          <p:cNvPr id="2" name="Group 2"/>
          <p:cNvGrpSpPr/>
          <p:nvPr/>
        </p:nvGrpSpPr>
        <p:grpSpPr>
          <a:xfrm>
            <a:off x="-758147" y="-438150"/>
            <a:ext cx="8069494" cy="5962650"/>
            <a:chOff x="0" y="0"/>
            <a:chExt cx="9906000" cy="7319667"/>
          </a:xfrm>
        </p:grpSpPr>
        <p:sp>
          <p:nvSpPr>
            <p:cNvPr id="3" name="Freeform 3"/>
            <p:cNvSpPr/>
            <p:nvPr/>
          </p:nvSpPr>
          <p:spPr>
            <a:xfrm>
              <a:off x="0" y="0"/>
              <a:ext cx="9906000" cy="7319667"/>
            </a:xfrm>
            <a:custGeom>
              <a:avLst/>
              <a:gdLst/>
              <a:ahLst/>
              <a:cxnLst/>
              <a:rect l="l" t="t" r="r" b="b"/>
              <a:pathLst>
                <a:path w="9906000" h="7319667">
                  <a:moveTo>
                    <a:pt x="0" y="0"/>
                  </a:moveTo>
                  <a:lnTo>
                    <a:pt x="9906000" y="0"/>
                  </a:lnTo>
                  <a:lnTo>
                    <a:pt x="9906000" y="7319667"/>
                  </a:lnTo>
                  <a:lnTo>
                    <a:pt x="0" y="7319667"/>
                  </a:lnTo>
                  <a:close/>
                </a:path>
              </a:pathLst>
            </a:custGeom>
            <a:blipFill>
              <a:blip r:embed="rId2"/>
              <a:stretch>
                <a:fillRect l="-15681" r="-15681"/>
              </a:stretch>
            </a:blipFill>
          </p:spPr>
        </p:sp>
      </p:grpSp>
      <p:grpSp>
        <p:nvGrpSpPr>
          <p:cNvPr id="4" name="Group 4"/>
          <p:cNvGrpSpPr/>
          <p:nvPr/>
        </p:nvGrpSpPr>
        <p:grpSpPr>
          <a:xfrm>
            <a:off x="7543800" y="0"/>
            <a:ext cx="4648200" cy="5086350"/>
            <a:chOff x="0" y="0"/>
            <a:chExt cx="6197600" cy="6781800"/>
          </a:xfrm>
        </p:grpSpPr>
        <p:sp>
          <p:nvSpPr>
            <p:cNvPr id="5" name="Freeform 5"/>
            <p:cNvSpPr/>
            <p:nvPr/>
          </p:nvSpPr>
          <p:spPr>
            <a:xfrm>
              <a:off x="0" y="0"/>
              <a:ext cx="6197600" cy="6781800"/>
            </a:xfrm>
            <a:custGeom>
              <a:avLst/>
              <a:gdLst/>
              <a:ahLst/>
              <a:cxnLst/>
              <a:rect l="l" t="t" r="r" b="b"/>
              <a:pathLst>
                <a:path w="6197600" h="6781800">
                  <a:moveTo>
                    <a:pt x="0" y="0"/>
                  </a:moveTo>
                  <a:lnTo>
                    <a:pt x="6197600" y="0"/>
                  </a:lnTo>
                  <a:lnTo>
                    <a:pt x="6197600" y="6781800"/>
                  </a:lnTo>
                  <a:lnTo>
                    <a:pt x="0" y="6781800"/>
                  </a:lnTo>
                  <a:close/>
                </a:path>
              </a:pathLst>
            </a:custGeom>
            <a:blipFill>
              <a:blip r:embed="rId3"/>
              <a:stretch>
                <a:fillRect l="-4713" r="-4713"/>
              </a:stretch>
            </a:blipFill>
          </p:spPr>
        </p:sp>
      </p:grpSp>
      <p:grpSp>
        <p:nvGrpSpPr>
          <p:cNvPr id="6" name="Group 6"/>
          <p:cNvGrpSpPr/>
          <p:nvPr/>
        </p:nvGrpSpPr>
        <p:grpSpPr>
          <a:xfrm>
            <a:off x="6667500" y="5200650"/>
            <a:ext cx="5524500" cy="5086350"/>
            <a:chOff x="0" y="0"/>
            <a:chExt cx="7366000" cy="6781800"/>
          </a:xfrm>
        </p:grpSpPr>
        <p:sp>
          <p:nvSpPr>
            <p:cNvPr id="7" name="Freeform 7"/>
            <p:cNvSpPr/>
            <p:nvPr/>
          </p:nvSpPr>
          <p:spPr>
            <a:xfrm>
              <a:off x="0" y="0"/>
              <a:ext cx="7366000" cy="6781800"/>
            </a:xfrm>
            <a:custGeom>
              <a:avLst/>
              <a:gdLst/>
              <a:ahLst/>
              <a:cxnLst/>
              <a:rect l="l" t="t" r="r" b="b"/>
              <a:pathLst>
                <a:path w="7366000" h="6781800">
                  <a:moveTo>
                    <a:pt x="0" y="0"/>
                  </a:moveTo>
                  <a:lnTo>
                    <a:pt x="7366000" y="0"/>
                  </a:lnTo>
                  <a:lnTo>
                    <a:pt x="7366000" y="6781800"/>
                  </a:lnTo>
                  <a:lnTo>
                    <a:pt x="0" y="6781800"/>
                  </a:lnTo>
                  <a:close/>
                </a:path>
              </a:pathLst>
            </a:custGeom>
            <a:blipFill>
              <a:blip r:embed="rId4"/>
              <a:stretch>
                <a:fillRect l="-11379" r="-11379"/>
              </a:stretch>
            </a:blipFill>
          </p:spPr>
        </p:sp>
      </p:grpSp>
      <p:grpSp>
        <p:nvGrpSpPr>
          <p:cNvPr id="8" name="Group 8"/>
          <p:cNvGrpSpPr/>
          <p:nvPr/>
        </p:nvGrpSpPr>
        <p:grpSpPr>
          <a:xfrm>
            <a:off x="-190500" y="5335286"/>
            <a:ext cx="6667500" cy="5175065"/>
            <a:chOff x="0" y="0"/>
            <a:chExt cx="8737600" cy="6781800"/>
          </a:xfrm>
        </p:grpSpPr>
        <p:sp>
          <p:nvSpPr>
            <p:cNvPr id="9" name="Freeform 9"/>
            <p:cNvSpPr/>
            <p:nvPr/>
          </p:nvSpPr>
          <p:spPr>
            <a:xfrm>
              <a:off x="0" y="0"/>
              <a:ext cx="8737600" cy="6781800"/>
            </a:xfrm>
            <a:custGeom>
              <a:avLst/>
              <a:gdLst/>
              <a:ahLst/>
              <a:cxnLst/>
              <a:rect l="l" t="t" r="r" b="b"/>
              <a:pathLst>
                <a:path w="8737600" h="6781800">
                  <a:moveTo>
                    <a:pt x="0" y="0"/>
                  </a:moveTo>
                  <a:lnTo>
                    <a:pt x="8737600" y="0"/>
                  </a:lnTo>
                  <a:lnTo>
                    <a:pt x="8737600" y="6781800"/>
                  </a:lnTo>
                  <a:lnTo>
                    <a:pt x="0" y="6781800"/>
                  </a:lnTo>
                  <a:close/>
                </a:path>
              </a:pathLst>
            </a:custGeom>
            <a:blipFill>
              <a:blip r:embed="rId5"/>
              <a:stretch>
                <a:fillRect l="-18992" r="-18992"/>
              </a:stretch>
            </a:blipFill>
          </p:spPr>
        </p:sp>
      </p:grpSp>
      <p:grpSp>
        <p:nvGrpSpPr>
          <p:cNvPr id="10" name="Group 10"/>
          <p:cNvGrpSpPr/>
          <p:nvPr/>
        </p:nvGrpSpPr>
        <p:grpSpPr>
          <a:xfrm>
            <a:off x="15001875" y="3048000"/>
            <a:ext cx="476250" cy="47625"/>
            <a:chOff x="0" y="0"/>
            <a:chExt cx="635000" cy="63500"/>
          </a:xfrm>
        </p:grpSpPr>
        <p:sp>
          <p:nvSpPr>
            <p:cNvPr id="11" name="Freeform 11"/>
            <p:cNvSpPr/>
            <p:nvPr/>
          </p:nvSpPr>
          <p:spPr>
            <a:xfrm>
              <a:off x="0" y="0"/>
              <a:ext cx="635000" cy="63500"/>
            </a:xfrm>
            <a:custGeom>
              <a:avLst/>
              <a:gdLst/>
              <a:ahLst/>
              <a:cxnLst/>
              <a:rect l="l" t="t" r="r" b="b"/>
              <a:pathLst>
                <a:path w="635000" h="63500">
                  <a:moveTo>
                    <a:pt x="0" y="0"/>
                  </a:moveTo>
                  <a:lnTo>
                    <a:pt x="635000" y="0"/>
                  </a:lnTo>
                  <a:lnTo>
                    <a:pt x="635000" y="63500"/>
                  </a:lnTo>
                  <a:lnTo>
                    <a:pt x="0" y="63500"/>
                  </a:lnTo>
                  <a:close/>
                </a:path>
              </a:pathLst>
            </a:custGeom>
            <a:solidFill>
              <a:srgbClr val="4D4D4D"/>
            </a:solidFill>
          </p:spPr>
        </p:sp>
        <p:sp>
          <p:nvSpPr>
            <p:cNvPr id="12" name="TextBox 12"/>
            <p:cNvSpPr txBox="1"/>
            <p:nvPr/>
          </p:nvSpPr>
          <p:spPr>
            <a:xfrm>
              <a:off x="0" y="-38100"/>
              <a:ext cx="635000" cy="101600"/>
            </a:xfrm>
            <a:prstGeom prst="rect">
              <a:avLst/>
            </a:prstGeom>
          </p:spPr>
          <p:txBody>
            <a:bodyPr lIns="50800" tIns="50800" rIns="50800" bIns="50800" rtlCol="0" anchor="ctr"/>
            <a:lstStyle/>
            <a:p>
              <a:pPr algn="l">
                <a:lnSpc>
                  <a:spcPts val="1679"/>
                </a:lnSpc>
              </a:pPr>
              <a:endParaRPr/>
            </a:p>
          </p:txBody>
        </p:sp>
      </p:grpSp>
      <p:sp>
        <p:nvSpPr>
          <p:cNvPr id="13" name="AutoShape 13"/>
          <p:cNvSpPr/>
          <p:nvPr/>
        </p:nvSpPr>
        <p:spPr>
          <a:xfrm>
            <a:off x="13144500" y="5524500"/>
            <a:ext cx="4191000" cy="0"/>
          </a:xfrm>
          <a:prstGeom prst="line">
            <a:avLst/>
          </a:prstGeom>
          <a:ln w="9525" cap="flat">
            <a:solidFill>
              <a:srgbClr val="BBBBBB"/>
            </a:solidFill>
            <a:prstDash val="solid"/>
            <a:headEnd type="none" w="sm" len="sm"/>
            <a:tailEnd type="none" w="sm" len="sm"/>
          </a:ln>
        </p:spPr>
      </p:sp>
      <p:grpSp>
        <p:nvGrpSpPr>
          <p:cNvPr id="14" name="Group 14"/>
          <p:cNvGrpSpPr/>
          <p:nvPr/>
        </p:nvGrpSpPr>
        <p:grpSpPr>
          <a:xfrm>
            <a:off x="15001875" y="6953250"/>
            <a:ext cx="476250" cy="47625"/>
            <a:chOff x="0" y="0"/>
            <a:chExt cx="635000" cy="63500"/>
          </a:xfrm>
        </p:grpSpPr>
        <p:sp>
          <p:nvSpPr>
            <p:cNvPr id="15" name="Freeform 15"/>
            <p:cNvSpPr/>
            <p:nvPr/>
          </p:nvSpPr>
          <p:spPr>
            <a:xfrm>
              <a:off x="0" y="0"/>
              <a:ext cx="635000" cy="63500"/>
            </a:xfrm>
            <a:custGeom>
              <a:avLst/>
              <a:gdLst/>
              <a:ahLst/>
              <a:cxnLst/>
              <a:rect l="l" t="t" r="r" b="b"/>
              <a:pathLst>
                <a:path w="635000" h="63500">
                  <a:moveTo>
                    <a:pt x="0" y="0"/>
                  </a:moveTo>
                  <a:lnTo>
                    <a:pt x="635000" y="0"/>
                  </a:lnTo>
                  <a:lnTo>
                    <a:pt x="635000" y="63500"/>
                  </a:lnTo>
                  <a:lnTo>
                    <a:pt x="0" y="63500"/>
                  </a:lnTo>
                  <a:close/>
                </a:path>
              </a:pathLst>
            </a:custGeom>
            <a:solidFill>
              <a:srgbClr val="4D4D4D"/>
            </a:solidFill>
          </p:spPr>
        </p:sp>
        <p:sp>
          <p:nvSpPr>
            <p:cNvPr id="16" name="TextBox 16"/>
            <p:cNvSpPr txBox="1"/>
            <p:nvPr/>
          </p:nvSpPr>
          <p:spPr>
            <a:xfrm>
              <a:off x="0" y="-38100"/>
              <a:ext cx="635000" cy="101600"/>
            </a:xfrm>
            <a:prstGeom prst="rect">
              <a:avLst/>
            </a:prstGeom>
          </p:spPr>
          <p:txBody>
            <a:bodyPr lIns="50800" tIns="50800" rIns="50800" bIns="50800" rtlCol="0" anchor="ctr"/>
            <a:lstStyle/>
            <a:p>
              <a:pPr algn="l">
                <a:lnSpc>
                  <a:spcPts val="1679"/>
                </a:lnSpc>
              </a:pPr>
              <a:endParaRPr/>
            </a:p>
          </p:txBody>
        </p:sp>
      </p:grpSp>
      <p:sp>
        <p:nvSpPr>
          <p:cNvPr id="17" name="TextBox 17"/>
          <p:cNvSpPr txBox="1"/>
          <p:nvPr/>
        </p:nvSpPr>
        <p:spPr>
          <a:xfrm>
            <a:off x="12668250" y="3681413"/>
            <a:ext cx="5143500" cy="581660"/>
          </a:xfrm>
          <a:prstGeom prst="rect">
            <a:avLst/>
          </a:prstGeom>
        </p:spPr>
        <p:txBody>
          <a:bodyPr lIns="0" tIns="0" rIns="0" bIns="0" rtlCol="0" anchor="t">
            <a:spAutoFit/>
          </a:bodyPr>
          <a:lstStyle/>
          <a:p>
            <a:pPr marL="0" lvl="0" indent="0" algn="ctr">
              <a:lnSpc>
                <a:spcPts val="4180"/>
              </a:lnSpc>
              <a:spcBef>
                <a:spcPct val="0"/>
              </a:spcBef>
            </a:pPr>
            <a:r>
              <a:rPr lang="en-US" sz="3800" b="1">
                <a:solidFill>
                  <a:srgbClr val="2A2A2A"/>
                </a:solidFill>
                <a:latin typeface="Telegraf Bold"/>
                <a:ea typeface="Telegraf Bold"/>
                <a:cs typeface="Telegraf Bold"/>
                <a:sym typeface="Telegraf Bold"/>
              </a:rPr>
              <a:t>OKXE</a:t>
            </a:r>
          </a:p>
        </p:txBody>
      </p:sp>
      <p:sp>
        <p:nvSpPr>
          <p:cNvPr id="18" name="TextBox 18"/>
          <p:cNvSpPr txBox="1"/>
          <p:nvPr/>
        </p:nvSpPr>
        <p:spPr>
          <a:xfrm>
            <a:off x="12668250" y="4581525"/>
            <a:ext cx="5143500" cy="294953"/>
          </a:xfrm>
          <a:prstGeom prst="rect">
            <a:avLst/>
          </a:prstGeom>
        </p:spPr>
        <p:txBody>
          <a:bodyPr lIns="0" tIns="0" rIns="0" bIns="0" rtlCol="0" anchor="t">
            <a:spAutoFit/>
          </a:bodyPr>
          <a:lstStyle/>
          <a:p>
            <a:pPr marL="0" lvl="0" indent="0" algn="ctr">
              <a:lnSpc>
                <a:spcPts val="2250"/>
              </a:lnSpc>
              <a:spcBef>
                <a:spcPct val="0"/>
              </a:spcBef>
            </a:pPr>
            <a:r>
              <a:rPr lang="en-US" sz="1500" dirty="0" smtClean="0">
                <a:solidFill>
                  <a:srgbClr val="666666"/>
                </a:solidFill>
                <a:latin typeface="Open Sans"/>
                <a:ea typeface="Open Sans"/>
                <a:cs typeface="Open Sans"/>
                <a:sym typeface="Open Sans"/>
              </a:rPr>
              <a:t>9</a:t>
            </a:r>
            <a:r>
              <a:rPr lang="en-US" sz="1500" baseline="30000" dirty="0" smtClean="0">
                <a:solidFill>
                  <a:srgbClr val="666666"/>
                </a:solidFill>
                <a:latin typeface="Open Sans"/>
                <a:ea typeface="Open Sans"/>
                <a:cs typeface="Open Sans"/>
                <a:sym typeface="Open Sans"/>
              </a:rPr>
              <a:t>th</a:t>
            </a:r>
            <a:r>
              <a:rPr lang="en-US" sz="1500" dirty="0" smtClean="0">
                <a:solidFill>
                  <a:srgbClr val="666666"/>
                </a:solidFill>
                <a:latin typeface="Open Sans"/>
                <a:ea typeface="Open Sans"/>
                <a:cs typeface="Open Sans"/>
                <a:sym typeface="Open Sans"/>
              </a:rPr>
              <a:t> Sao Mai Building – Le Van Luong, Hanoi</a:t>
            </a:r>
            <a:endParaRPr lang="en-US" sz="1500" dirty="0">
              <a:solidFill>
                <a:srgbClr val="666666"/>
              </a:solidFill>
              <a:latin typeface="Open Sans"/>
              <a:ea typeface="Open Sans"/>
              <a:cs typeface="Open Sans"/>
              <a:sym typeface="Open Sans"/>
            </a:endParaRPr>
          </a:p>
        </p:txBody>
      </p:sp>
      <p:sp>
        <p:nvSpPr>
          <p:cNvPr id="19" name="TextBox 19"/>
          <p:cNvSpPr txBox="1"/>
          <p:nvPr/>
        </p:nvSpPr>
        <p:spPr>
          <a:xfrm>
            <a:off x="13525500" y="5781675"/>
            <a:ext cx="1524000" cy="727075"/>
          </a:xfrm>
          <a:prstGeom prst="rect">
            <a:avLst/>
          </a:prstGeom>
        </p:spPr>
        <p:txBody>
          <a:bodyPr lIns="0" tIns="0" rIns="0" bIns="0" rtlCol="0" anchor="t">
            <a:spAutoFit/>
          </a:bodyPr>
          <a:lstStyle/>
          <a:p>
            <a:pPr marL="0" lvl="0" indent="0" algn="ctr">
              <a:lnSpc>
                <a:spcPts val="5599"/>
              </a:lnSpc>
              <a:spcBef>
                <a:spcPct val="0"/>
              </a:spcBef>
            </a:pPr>
            <a:r>
              <a:rPr lang="en-US" sz="3999" b="1">
                <a:solidFill>
                  <a:srgbClr val="2A2A2A"/>
                </a:solidFill>
                <a:latin typeface="Telegraf Bold"/>
                <a:ea typeface="Telegraf Bold"/>
                <a:cs typeface="Telegraf Bold"/>
                <a:sym typeface="Telegraf Bold"/>
              </a:rPr>
              <a:t>30</a:t>
            </a:r>
          </a:p>
        </p:txBody>
      </p:sp>
      <p:sp>
        <p:nvSpPr>
          <p:cNvPr id="20" name="TextBox 20"/>
          <p:cNvSpPr txBox="1"/>
          <p:nvPr/>
        </p:nvSpPr>
        <p:spPr>
          <a:xfrm>
            <a:off x="13525500" y="6343650"/>
            <a:ext cx="1524000" cy="233680"/>
          </a:xfrm>
          <a:prstGeom prst="rect">
            <a:avLst/>
          </a:prstGeom>
        </p:spPr>
        <p:txBody>
          <a:bodyPr lIns="0" tIns="0" rIns="0" bIns="0" rtlCol="0" anchor="t">
            <a:spAutoFit/>
          </a:bodyPr>
          <a:lstStyle/>
          <a:p>
            <a:pPr marL="0" lvl="0" indent="0" algn="ctr">
              <a:lnSpc>
                <a:spcPts val="1819"/>
              </a:lnSpc>
              <a:spcBef>
                <a:spcPct val="0"/>
              </a:spcBef>
            </a:pPr>
            <a:r>
              <a:rPr lang="en-US" sz="1299">
                <a:solidFill>
                  <a:srgbClr val="888888"/>
                </a:solidFill>
                <a:latin typeface="Open Sans"/>
                <a:ea typeface="Open Sans"/>
                <a:cs typeface="Open Sans"/>
                <a:sym typeface="Open Sans"/>
              </a:rPr>
              <a:t>DAYS</a:t>
            </a:r>
          </a:p>
        </p:txBody>
      </p:sp>
      <p:sp>
        <p:nvSpPr>
          <p:cNvPr id="21" name="TextBox 21"/>
          <p:cNvSpPr txBox="1"/>
          <p:nvPr/>
        </p:nvSpPr>
        <p:spPr>
          <a:xfrm>
            <a:off x="15240000" y="5752465"/>
            <a:ext cx="2019300" cy="727075"/>
          </a:xfrm>
          <a:prstGeom prst="rect">
            <a:avLst/>
          </a:prstGeom>
        </p:spPr>
        <p:txBody>
          <a:bodyPr lIns="0" tIns="0" rIns="0" bIns="0" rtlCol="0" anchor="t">
            <a:spAutoFit/>
          </a:bodyPr>
          <a:lstStyle/>
          <a:p>
            <a:pPr marL="0" lvl="0" indent="0" algn="ctr">
              <a:lnSpc>
                <a:spcPts val="5599"/>
              </a:lnSpc>
              <a:spcBef>
                <a:spcPct val="0"/>
              </a:spcBef>
            </a:pPr>
            <a:r>
              <a:rPr lang="en-US" sz="3999" b="1">
                <a:solidFill>
                  <a:srgbClr val="2A2A2A"/>
                </a:solidFill>
                <a:latin typeface="Telegraf Bold"/>
                <a:ea typeface="Telegraf Bold"/>
                <a:cs typeface="Telegraf Bold"/>
                <a:sym typeface="Telegraf Bold"/>
              </a:rPr>
              <a:t>400</a:t>
            </a:r>
          </a:p>
        </p:txBody>
      </p:sp>
      <p:sp>
        <p:nvSpPr>
          <p:cNvPr id="22" name="TextBox 22"/>
          <p:cNvSpPr txBox="1"/>
          <p:nvPr/>
        </p:nvSpPr>
        <p:spPr>
          <a:xfrm>
            <a:off x="15430500" y="6343650"/>
            <a:ext cx="1524000" cy="233680"/>
          </a:xfrm>
          <a:prstGeom prst="rect">
            <a:avLst/>
          </a:prstGeom>
        </p:spPr>
        <p:txBody>
          <a:bodyPr lIns="0" tIns="0" rIns="0" bIns="0" rtlCol="0" anchor="t">
            <a:spAutoFit/>
          </a:bodyPr>
          <a:lstStyle/>
          <a:p>
            <a:pPr marL="0" lvl="0" indent="0" algn="ctr">
              <a:lnSpc>
                <a:spcPts val="1819"/>
              </a:lnSpc>
              <a:spcBef>
                <a:spcPct val="0"/>
              </a:spcBef>
            </a:pPr>
            <a:r>
              <a:rPr lang="en-US" sz="1299">
                <a:solidFill>
                  <a:srgbClr val="888888"/>
                </a:solidFill>
                <a:latin typeface="Open Sans"/>
                <a:ea typeface="Open Sans"/>
                <a:cs typeface="Open Sans"/>
                <a:sym typeface="Open Sans"/>
              </a:rPr>
              <a:t>M2</a:t>
            </a:r>
          </a:p>
        </p:txBody>
      </p:sp>
      <p:sp>
        <p:nvSpPr>
          <p:cNvPr id="23" name="TextBox 23"/>
          <p:cNvSpPr txBox="1"/>
          <p:nvPr/>
        </p:nvSpPr>
        <p:spPr>
          <a:xfrm>
            <a:off x="12668250" y="7286625"/>
            <a:ext cx="5143500" cy="260985"/>
          </a:xfrm>
          <a:prstGeom prst="rect">
            <a:avLst/>
          </a:prstGeom>
        </p:spPr>
        <p:txBody>
          <a:bodyPr lIns="0" tIns="0" rIns="0" bIns="0" rtlCol="0" anchor="t">
            <a:spAutoFit/>
          </a:bodyPr>
          <a:lstStyle/>
          <a:p>
            <a:pPr marL="0" lvl="0" indent="0" algn="ctr">
              <a:lnSpc>
                <a:spcPts val="2100"/>
              </a:lnSpc>
              <a:spcBef>
                <a:spcPct val="0"/>
              </a:spcBef>
            </a:pPr>
            <a:r>
              <a:rPr lang="en-US" sz="1400" i="1">
                <a:solidFill>
                  <a:srgbClr val="777777"/>
                </a:solidFill>
                <a:latin typeface="Open Sans Italics"/>
                <a:ea typeface="Open Sans Italics"/>
                <a:cs typeface="Open Sans Italics"/>
                <a:sym typeface="Open Sans Italics"/>
              </a:rPr>
              <a:t>Turnkey office interior design and construction</a:t>
            </a:r>
          </a:p>
        </p:txBody>
      </p:sp>
      <p:grpSp>
        <p:nvGrpSpPr>
          <p:cNvPr id="24" name="Group 24"/>
          <p:cNvGrpSpPr/>
          <p:nvPr/>
        </p:nvGrpSpPr>
        <p:grpSpPr>
          <a:xfrm>
            <a:off x="17259300" y="8578393"/>
            <a:ext cx="793608" cy="2699441"/>
            <a:chOff x="0" y="0"/>
            <a:chExt cx="209016" cy="710964"/>
          </a:xfrm>
        </p:grpSpPr>
        <p:sp>
          <p:nvSpPr>
            <p:cNvPr id="25" name="Freeform 25"/>
            <p:cNvSpPr/>
            <p:nvPr/>
          </p:nvSpPr>
          <p:spPr>
            <a:xfrm>
              <a:off x="0" y="0"/>
              <a:ext cx="209016" cy="710964"/>
            </a:xfrm>
            <a:custGeom>
              <a:avLst/>
              <a:gdLst/>
              <a:ahLst/>
              <a:cxnLst/>
              <a:rect l="l" t="t" r="r" b="b"/>
              <a:pathLst>
                <a:path w="209016" h="710964">
                  <a:moveTo>
                    <a:pt x="0" y="0"/>
                  </a:moveTo>
                  <a:lnTo>
                    <a:pt x="209016" y="0"/>
                  </a:lnTo>
                  <a:lnTo>
                    <a:pt x="209016" y="710964"/>
                  </a:lnTo>
                  <a:lnTo>
                    <a:pt x="0" y="710964"/>
                  </a:lnTo>
                  <a:close/>
                </a:path>
              </a:pathLst>
            </a:custGeom>
            <a:solidFill>
              <a:srgbClr val="184680"/>
            </a:solidFill>
          </p:spPr>
        </p:sp>
        <p:sp>
          <p:nvSpPr>
            <p:cNvPr id="26" name="TextBox 26"/>
            <p:cNvSpPr txBox="1"/>
            <p:nvPr/>
          </p:nvSpPr>
          <p:spPr>
            <a:xfrm>
              <a:off x="0" y="-38100"/>
              <a:ext cx="209016" cy="749064"/>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33244" y="-366881"/>
            <a:ext cx="9778316" cy="5510381"/>
            <a:chOff x="0" y="0"/>
            <a:chExt cx="2575359" cy="1451294"/>
          </a:xfrm>
        </p:grpSpPr>
        <p:sp>
          <p:nvSpPr>
            <p:cNvPr id="3" name="Freeform 3"/>
            <p:cNvSpPr/>
            <p:nvPr/>
          </p:nvSpPr>
          <p:spPr>
            <a:xfrm>
              <a:off x="0" y="0"/>
              <a:ext cx="2575359" cy="1451294"/>
            </a:xfrm>
            <a:custGeom>
              <a:avLst/>
              <a:gdLst/>
              <a:ahLst/>
              <a:cxnLst/>
              <a:rect l="l" t="t" r="r" b="b"/>
              <a:pathLst>
                <a:path w="2575359" h="1451294">
                  <a:moveTo>
                    <a:pt x="0" y="0"/>
                  </a:moveTo>
                  <a:lnTo>
                    <a:pt x="2575359" y="0"/>
                  </a:lnTo>
                  <a:lnTo>
                    <a:pt x="2575359" y="1451294"/>
                  </a:lnTo>
                  <a:lnTo>
                    <a:pt x="0" y="1451294"/>
                  </a:lnTo>
                  <a:close/>
                </a:path>
              </a:pathLst>
            </a:custGeom>
            <a:solidFill>
              <a:srgbClr val="BFC0C0"/>
            </a:solidFill>
          </p:spPr>
        </p:sp>
        <p:sp>
          <p:nvSpPr>
            <p:cNvPr id="4" name="TextBox 4"/>
            <p:cNvSpPr txBox="1"/>
            <p:nvPr/>
          </p:nvSpPr>
          <p:spPr>
            <a:xfrm>
              <a:off x="0" y="-38100"/>
              <a:ext cx="2575359" cy="148939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145073" y="5123598"/>
            <a:ext cx="10351029" cy="5646722"/>
            <a:chOff x="0" y="0"/>
            <a:chExt cx="2726197" cy="1487202"/>
          </a:xfrm>
        </p:grpSpPr>
        <p:sp>
          <p:nvSpPr>
            <p:cNvPr id="6" name="Freeform 6"/>
            <p:cNvSpPr/>
            <p:nvPr/>
          </p:nvSpPr>
          <p:spPr>
            <a:xfrm>
              <a:off x="0" y="0"/>
              <a:ext cx="2726197" cy="1487202"/>
            </a:xfrm>
            <a:custGeom>
              <a:avLst/>
              <a:gdLst/>
              <a:ahLst/>
              <a:cxnLst/>
              <a:rect l="l" t="t" r="r" b="b"/>
              <a:pathLst>
                <a:path w="2726197" h="1487202">
                  <a:moveTo>
                    <a:pt x="0" y="0"/>
                  </a:moveTo>
                  <a:lnTo>
                    <a:pt x="2726197" y="0"/>
                  </a:lnTo>
                  <a:lnTo>
                    <a:pt x="2726197" y="1487202"/>
                  </a:lnTo>
                  <a:lnTo>
                    <a:pt x="0" y="1487202"/>
                  </a:lnTo>
                  <a:close/>
                </a:path>
              </a:pathLst>
            </a:custGeom>
            <a:solidFill>
              <a:srgbClr val="BFC0C0"/>
            </a:solidFill>
          </p:spPr>
        </p:sp>
        <p:sp>
          <p:nvSpPr>
            <p:cNvPr id="7" name="TextBox 7"/>
            <p:cNvSpPr txBox="1"/>
            <p:nvPr/>
          </p:nvSpPr>
          <p:spPr>
            <a:xfrm>
              <a:off x="0" y="-38100"/>
              <a:ext cx="2726197" cy="1525302"/>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030846" y="3689865"/>
            <a:ext cx="16228454" cy="5559328"/>
            <a:chOff x="0" y="0"/>
            <a:chExt cx="4274161" cy="1464185"/>
          </a:xfrm>
        </p:grpSpPr>
        <p:sp>
          <p:nvSpPr>
            <p:cNvPr id="9" name="Freeform 9"/>
            <p:cNvSpPr/>
            <p:nvPr/>
          </p:nvSpPr>
          <p:spPr>
            <a:xfrm>
              <a:off x="0" y="0"/>
              <a:ext cx="4274161" cy="1464185"/>
            </a:xfrm>
            <a:custGeom>
              <a:avLst/>
              <a:gdLst/>
              <a:ahLst/>
              <a:cxnLst/>
              <a:rect l="l" t="t" r="r" b="b"/>
              <a:pathLst>
                <a:path w="4274161" h="1464185">
                  <a:moveTo>
                    <a:pt x="0" y="0"/>
                  </a:moveTo>
                  <a:lnTo>
                    <a:pt x="4274161" y="0"/>
                  </a:lnTo>
                  <a:lnTo>
                    <a:pt x="4274161" y="1464185"/>
                  </a:lnTo>
                  <a:lnTo>
                    <a:pt x="0" y="1464185"/>
                  </a:lnTo>
                  <a:close/>
                </a:path>
              </a:pathLst>
            </a:custGeom>
            <a:solidFill>
              <a:srgbClr val="184680"/>
            </a:solidFill>
          </p:spPr>
        </p:sp>
        <p:sp>
          <p:nvSpPr>
            <p:cNvPr id="10" name="TextBox 10"/>
            <p:cNvSpPr txBox="1"/>
            <p:nvPr/>
          </p:nvSpPr>
          <p:spPr>
            <a:xfrm>
              <a:off x="0" y="-38100"/>
              <a:ext cx="4274161" cy="1502285"/>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8116716" y="5995033"/>
            <a:ext cx="337927" cy="291040"/>
          </a:xfrm>
          <a:custGeom>
            <a:avLst/>
            <a:gdLst/>
            <a:ahLst/>
            <a:cxnLst/>
            <a:rect l="l" t="t" r="r" b="b"/>
            <a:pathLst>
              <a:path w="337927" h="291040">
                <a:moveTo>
                  <a:pt x="0" y="0"/>
                </a:moveTo>
                <a:lnTo>
                  <a:pt x="337927" y="0"/>
                </a:lnTo>
                <a:lnTo>
                  <a:pt x="337927" y="291040"/>
                </a:lnTo>
                <a:lnTo>
                  <a:pt x="0" y="29104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12" name="Group 12"/>
          <p:cNvGrpSpPr/>
          <p:nvPr/>
        </p:nvGrpSpPr>
        <p:grpSpPr>
          <a:xfrm>
            <a:off x="-312276" y="-271521"/>
            <a:ext cx="1343122" cy="1300221"/>
            <a:chOff x="0" y="0"/>
            <a:chExt cx="353744" cy="342445"/>
          </a:xfrm>
        </p:grpSpPr>
        <p:sp>
          <p:nvSpPr>
            <p:cNvPr id="13" name="Freeform 13"/>
            <p:cNvSpPr/>
            <p:nvPr/>
          </p:nvSpPr>
          <p:spPr>
            <a:xfrm>
              <a:off x="0" y="0"/>
              <a:ext cx="353744" cy="342445"/>
            </a:xfrm>
            <a:custGeom>
              <a:avLst/>
              <a:gdLst/>
              <a:ahLst/>
              <a:cxnLst/>
              <a:rect l="l" t="t" r="r" b="b"/>
              <a:pathLst>
                <a:path w="353744" h="342445">
                  <a:moveTo>
                    <a:pt x="0" y="0"/>
                  </a:moveTo>
                  <a:lnTo>
                    <a:pt x="353744" y="0"/>
                  </a:lnTo>
                  <a:lnTo>
                    <a:pt x="353744" y="342445"/>
                  </a:lnTo>
                  <a:lnTo>
                    <a:pt x="0" y="342445"/>
                  </a:lnTo>
                  <a:close/>
                </a:path>
              </a:pathLst>
            </a:custGeom>
            <a:solidFill>
              <a:srgbClr val="184680"/>
            </a:solidFill>
          </p:spPr>
        </p:sp>
        <p:sp>
          <p:nvSpPr>
            <p:cNvPr id="14" name="TextBox 14"/>
            <p:cNvSpPr txBox="1"/>
            <p:nvPr/>
          </p:nvSpPr>
          <p:spPr>
            <a:xfrm>
              <a:off x="0" y="-38100"/>
              <a:ext cx="353744" cy="380545"/>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a:off x="17259300" y="9258300"/>
            <a:ext cx="1343122" cy="1300221"/>
            <a:chOff x="0" y="0"/>
            <a:chExt cx="353744" cy="342445"/>
          </a:xfrm>
        </p:grpSpPr>
        <p:sp>
          <p:nvSpPr>
            <p:cNvPr id="16" name="Freeform 16"/>
            <p:cNvSpPr/>
            <p:nvPr/>
          </p:nvSpPr>
          <p:spPr>
            <a:xfrm>
              <a:off x="0" y="0"/>
              <a:ext cx="353744" cy="342445"/>
            </a:xfrm>
            <a:custGeom>
              <a:avLst/>
              <a:gdLst/>
              <a:ahLst/>
              <a:cxnLst/>
              <a:rect l="l" t="t" r="r" b="b"/>
              <a:pathLst>
                <a:path w="353744" h="342445">
                  <a:moveTo>
                    <a:pt x="0" y="0"/>
                  </a:moveTo>
                  <a:lnTo>
                    <a:pt x="353744" y="0"/>
                  </a:lnTo>
                  <a:lnTo>
                    <a:pt x="353744" y="342445"/>
                  </a:lnTo>
                  <a:lnTo>
                    <a:pt x="0" y="342445"/>
                  </a:lnTo>
                  <a:close/>
                </a:path>
              </a:pathLst>
            </a:custGeom>
            <a:solidFill>
              <a:srgbClr val="184680"/>
            </a:solidFill>
          </p:spPr>
        </p:sp>
        <p:sp>
          <p:nvSpPr>
            <p:cNvPr id="17" name="TextBox 17"/>
            <p:cNvSpPr txBox="1"/>
            <p:nvPr/>
          </p:nvSpPr>
          <p:spPr>
            <a:xfrm>
              <a:off x="0" y="-38100"/>
              <a:ext cx="353744" cy="380545"/>
            </a:xfrm>
            <a:prstGeom prst="rect">
              <a:avLst/>
            </a:prstGeom>
          </p:spPr>
          <p:txBody>
            <a:bodyPr lIns="50800" tIns="50800" rIns="50800" bIns="50800" rtlCol="0" anchor="ctr"/>
            <a:lstStyle/>
            <a:p>
              <a:pPr algn="ctr">
                <a:lnSpc>
                  <a:spcPts val="2659"/>
                </a:lnSpc>
                <a:spcBef>
                  <a:spcPct val="0"/>
                </a:spcBef>
              </a:pPr>
              <a:endParaRPr/>
            </a:p>
          </p:txBody>
        </p:sp>
      </p:grpSp>
      <p:sp>
        <p:nvSpPr>
          <p:cNvPr id="18" name="Freeform 18"/>
          <p:cNvSpPr/>
          <p:nvPr/>
        </p:nvSpPr>
        <p:spPr>
          <a:xfrm>
            <a:off x="9837245" y="5970027"/>
            <a:ext cx="346718" cy="329067"/>
          </a:xfrm>
          <a:custGeom>
            <a:avLst/>
            <a:gdLst/>
            <a:ahLst/>
            <a:cxnLst/>
            <a:rect l="l" t="t" r="r" b="b"/>
            <a:pathLst>
              <a:path w="346718" h="329067">
                <a:moveTo>
                  <a:pt x="0" y="0"/>
                </a:moveTo>
                <a:lnTo>
                  <a:pt x="346718" y="0"/>
                </a:lnTo>
                <a:lnTo>
                  <a:pt x="346718" y="329067"/>
                </a:lnTo>
                <a:lnTo>
                  <a:pt x="0" y="329067"/>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9" name="AutoShape 19"/>
          <p:cNvSpPr/>
          <p:nvPr/>
        </p:nvSpPr>
        <p:spPr>
          <a:xfrm>
            <a:off x="999989" y="9621227"/>
            <a:ext cx="812519" cy="0"/>
          </a:xfrm>
          <a:prstGeom prst="line">
            <a:avLst/>
          </a:prstGeom>
          <a:ln w="19050" cap="rnd">
            <a:solidFill>
              <a:srgbClr val="184680"/>
            </a:solidFill>
            <a:prstDash val="solid"/>
            <a:headEnd type="none" w="sm" len="sm"/>
            <a:tailEnd type="none" w="sm" len="sm"/>
          </a:ln>
        </p:spPr>
      </p:sp>
      <p:sp>
        <p:nvSpPr>
          <p:cNvPr id="20" name="AutoShape 20"/>
          <p:cNvSpPr/>
          <p:nvPr/>
        </p:nvSpPr>
        <p:spPr>
          <a:xfrm>
            <a:off x="16446781" y="660636"/>
            <a:ext cx="812519" cy="0"/>
          </a:xfrm>
          <a:prstGeom prst="line">
            <a:avLst/>
          </a:prstGeom>
          <a:ln w="19050" cap="rnd">
            <a:solidFill>
              <a:srgbClr val="184680"/>
            </a:solidFill>
            <a:prstDash val="solid"/>
            <a:headEnd type="none" w="sm" len="sm"/>
            <a:tailEnd type="none" w="sm" len="sm"/>
          </a:ln>
        </p:spPr>
      </p:sp>
      <p:sp>
        <p:nvSpPr>
          <p:cNvPr id="21" name="Freeform 21"/>
          <p:cNvSpPr/>
          <p:nvPr/>
        </p:nvSpPr>
        <p:spPr>
          <a:xfrm>
            <a:off x="8365521" y="1380432"/>
            <a:ext cx="1556958" cy="1556958"/>
          </a:xfrm>
          <a:custGeom>
            <a:avLst/>
            <a:gdLst/>
            <a:ahLst/>
            <a:cxnLst/>
            <a:rect l="l" t="t" r="r" b="b"/>
            <a:pathLst>
              <a:path w="1556958" h="1556958">
                <a:moveTo>
                  <a:pt x="0" y="0"/>
                </a:moveTo>
                <a:lnTo>
                  <a:pt x="1556958" y="0"/>
                </a:lnTo>
                <a:lnTo>
                  <a:pt x="1556958" y="1556958"/>
                </a:lnTo>
                <a:lnTo>
                  <a:pt x="0" y="1556958"/>
                </a:lnTo>
                <a:lnTo>
                  <a:pt x="0" y="0"/>
                </a:lnTo>
                <a:close/>
              </a:path>
            </a:pathLst>
          </a:custGeom>
          <a:blipFill>
            <a:blip r:embed="rId6"/>
            <a:stretch>
              <a:fillRect/>
            </a:stretch>
          </a:blipFill>
        </p:spPr>
      </p:sp>
      <p:sp>
        <p:nvSpPr>
          <p:cNvPr id="22" name="AutoShape 22"/>
          <p:cNvSpPr/>
          <p:nvPr/>
        </p:nvSpPr>
        <p:spPr>
          <a:xfrm>
            <a:off x="5897880" y="5143500"/>
            <a:ext cx="6492240" cy="0"/>
          </a:xfrm>
          <a:prstGeom prst="line">
            <a:avLst/>
          </a:prstGeom>
          <a:ln w="38100" cap="flat">
            <a:solidFill>
              <a:srgbClr val="184680"/>
            </a:solidFill>
            <a:prstDash val="solid"/>
            <a:headEnd type="none" w="sm" len="sm"/>
            <a:tailEnd type="none" w="sm" len="sm"/>
          </a:ln>
        </p:spPr>
      </p:sp>
      <p:sp>
        <p:nvSpPr>
          <p:cNvPr id="23" name="TextBox 23"/>
          <p:cNvSpPr txBox="1"/>
          <p:nvPr/>
        </p:nvSpPr>
        <p:spPr>
          <a:xfrm>
            <a:off x="5481540" y="3964452"/>
            <a:ext cx="7324919" cy="636270"/>
          </a:xfrm>
          <a:prstGeom prst="rect">
            <a:avLst/>
          </a:prstGeom>
        </p:spPr>
        <p:txBody>
          <a:bodyPr lIns="0" tIns="0" rIns="0" bIns="0" rtlCol="0" anchor="t">
            <a:spAutoFit/>
          </a:bodyPr>
          <a:lstStyle/>
          <a:p>
            <a:pPr algn="ctr">
              <a:lnSpc>
                <a:spcPts val="4800"/>
              </a:lnSpc>
            </a:pPr>
            <a:r>
              <a:rPr lang="en-US" sz="4800" b="1">
                <a:solidFill>
                  <a:srgbClr val="FFFFFF"/>
                </a:solidFill>
                <a:latin typeface="Montserrat Bold"/>
                <a:ea typeface="Montserrat Bold"/>
                <a:cs typeface="Montserrat Bold"/>
                <a:sym typeface="Montserrat Bold"/>
              </a:rPr>
              <a:t>GOLDENSEA INTERIOR</a:t>
            </a:r>
          </a:p>
        </p:txBody>
      </p:sp>
      <p:sp>
        <p:nvSpPr>
          <p:cNvPr id="24" name="TextBox 24"/>
          <p:cNvSpPr txBox="1"/>
          <p:nvPr/>
        </p:nvSpPr>
        <p:spPr>
          <a:xfrm>
            <a:off x="1302904" y="7791093"/>
            <a:ext cx="3169273" cy="202446"/>
          </a:xfrm>
          <a:prstGeom prst="rect">
            <a:avLst/>
          </a:prstGeom>
        </p:spPr>
        <p:txBody>
          <a:bodyPr lIns="0" tIns="0" rIns="0" bIns="0" rtlCol="0" anchor="t">
            <a:spAutoFit/>
          </a:bodyPr>
          <a:lstStyle/>
          <a:p>
            <a:pPr algn="ctr">
              <a:lnSpc>
                <a:spcPts val="1535"/>
              </a:lnSpc>
            </a:pPr>
            <a:r>
              <a:rPr lang="en-US" sz="1535">
                <a:solidFill>
                  <a:srgbClr val="FFFFFF"/>
                </a:solidFill>
                <a:latin typeface="Open Sans"/>
                <a:ea typeface="Open Sans"/>
                <a:cs typeface="Open Sans"/>
                <a:sym typeface="Open Sans"/>
              </a:rPr>
              <a:t>Email</a:t>
            </a:r>
          </a:p>
        </p:txBody>
      </p:sp>
      <p:sp>
        <p:nvSpPr>
          <p:cNvPr id="25" name="TextBox 25"/>
          <p:cNvSpPr txBox="1"/>
          <p:nvPr/>
        </p:nvSpPr>
        <p:spPr>
          <a:xfrm>
            <a:off x="1302904" y="8227981"/>
            <a:ext cx="3301570" cy="202565"/>
          </a:xfrm>
          <a:prstGeom prst="rect">
            <a:avLst/>
          </a:prstGeom>
        </p:spPr>
        <p:txBody>
          <a:bodyPr lIns="0" tIns="0" rIns="0" bIns="0" rtlCol="0" anchor="t">
            <a:spAutoFit/>
          </a:bodyPr>
          <a:lstStyle/>
          <a:p>
            <a:pPr algn="ctr">
              <a:lnSpc>
                <a:spcPts val="1599"/>
              </a:lnSpc>
            </a:pPr>
            <a:r>
              <a:rPr lang="en-US" sz="1599" b="1">
                <a:solidFill>
                  <a:srgbClr val="FFFFFF"/>
                </a:solidFill>
                <a:latin typeface="Open Sans Bold"/>
                <a:ea typeface="Open Sans Bold"/>
                <a:cs typeface="Open Sans Bold"/>
                <a:sym typeface="Open Sans Bold"/>
              </a:rPr>
              <a:t>info@goldensea.net.vn</a:t>
            </a:r>
          </a:p>
        </p:txBody>
      </p:sp>
      <p:sp>
        <p:nvSpPr>
          <p:cNvPr id="26" name="TextBox 26"/>
          <p:cNvSpPr txBox="1"/>
          <p:nvPr/>
        </p:nvSpPr>
        <p:spPr>
          <a:xfrm>
            <a:off x="4255915" y="7744394"/>
            <a:ext cx="3301570" cy="202565"/>
          </a:xfrm>
          <a:prstGeom prst="rect">
            <a:avLst/>
          </a:prstGeom>
        </p:spPr>
        <p:txBody>
          <a:bodyPr lIns="0" tIns="0" rIns="0" bIns="0" rtlCol="0" anchor="t">
            <a:spAutoFit/>
          </a:bodyPr>
          <a:lstStyle/>
          <a:p>
            <a:pPr algn="ctr">
              <a:lnSpc>
                <a:spcPts val="1599"/>
              </a:lnSpc>
            </a:pPr>
            <a:r>
              <a:rPr lang="en-US" sz="1599">
                <a:solidFill>
                  <a:srgbClr val="FFFFFF"/>
                </a:solidFill>
                <a:latin typeface="Open Sans"/>
                <a:ea typeface="Open Sans"/>
                <a:cs typeface="Open Sans"/>
                <a:sym typeface="Open Sans"/>
              </a:rPr>
              <a:t>website</a:t>
            </a:r>
          </a:p>
        </p:txBody>
      </p:sp>
      <p:sp>
        <p:nvSpPr>
          <p:cNvPr id="27" name="TextBox 27"/>
          <p:cNvSpPr txBox="1"/>
          <p:nvPr/>
        </p:nvSpPr>
        <p:spPr>
          <a:xfrm>
            <a:off x="4247095" y="8227981"/>
            <a:ext cx="3301570" cy="202565"/>
          </a:xfrm>
          <a:prstGeom prst="rect">
            <a:avLst/>
          </a:prstGeom>
        </p:spPr>
        <p:txBody>
          <a:bodyPr lIns="0" tIns="0" rIns="0" bIns="0" rtlCol="0" anchor="t">
            <a:spAutoFit/>
          </a:bodyPr>
          <a:lstStyle/>
          <a:p>
            <a:pPr algn="ctr">
              <a:lnSpc>
                <a:spcPts val="1599"/>
              </a:lnSpc>
            </a:pPr>
            <a:r>
              <a:rPr lang="en-US" sz="1599" b="1">
                <a:solidFill>
                  <a:srgbClr val="FFFFFF"/>
                </a:solidFill>
                <a:latin typeface="Open Sans Bold"/>
                <a:ea typeface="Open Sans Bold"/>
                <a:cs typeface="Open Sans Bold"/>
                <a:sym typeface="Open Sans Bold"/>
              </a:rPr>
              <a:t>Goldensea.net.vn</a:t>
            </a:r>
          </a:p>
        </p:txBody>
      </p:sp>
      <p:sp>
        <p:nvSpPr>
          <p:cNvPr id="28" name="TextBox 28"/>
          <p:cNvSpPr txBox="1"/>
          <p:nvPr/>
        </p:nvSpPr>
        <p:spPr>
          <a:xfrm>
            <a:off x="10345149" y="7790975"/>
            <a:ext cx="3301570" cy="202565"/>
          </a:xfrm>
          <a:prstGeom prst="rect">
            <a:avLst/>
          </a:prstGeom>
        </p:spPr>
        <p:txBody>
          <a:bodyPr lIns="0" tIns="0" rIns="0" bIns="0" rtlCol="0" anchor="t">
            <a:spAutoFit/>
          </a:bodyPr>
          <a:lstStyle/>
          <a:p>
            <a:pPr algn="ctr">
              <a:lnSpc>
                <a:spcPts val="1599"/>
              </a:lnSpc>
            </a:pPr>
            <a:r>
              <a:rPr lang="en-US" sz="1599">
                <a:solidFill>
                  <a:srgbClr val="FFFFFF"/>
                </a:solidFill>
                <a:latin typeface="Open Sans"/>
                <a:ea typeface="Open Sans"/>
                <a:cs typeface="Open Sans"/>
                <a:sym typeface="Open Sans"/>
              </a:rPr>
              <a:t>Address</a:t>
            </a:r>
          </a:p>
        </p:txBody>
      </p:sp>
      <p:sp>
        <p:nvSpPr>
          <p:cNvPr id="29" name="TextBox 29"/>
          <p:cNvSpPr txBox="1"/>
          <p:nvPr/>
        </p:nvSpPr>
        <p:spPr>
          <a:xfrm>
            <a:off x="7472923" y="8227981"/>
            <a:ext cx="9337732" cy="202565"/>
          </a:xfrm>
          <a:prstGeom prst="rect">
            <a:avLst/>
          </a:prstGeom>
        </p:spPr>
        <p:txBody>
          <a:bodyPr lIns="0" tIns="0" rIns="0" bIns="0" rtlCol="0" anchor="t">
            <a:spAutoFit/>
          </a:bodyPr>
          <a:lstStyle/>
          <a:p>
            <a:pPr algn="ctr">
              <a:lnSpc>
                <a:spcPts val="1599"/>
              </a:lnSpc>
            </a:pPr>
            <a:r>
              <a:rPr lang="en-US" sz="1599" b="1">
                <a:solidFill>
                  <a:srgbClr val="FFFFFF"/>
                </a:solidFill>
                <a:latin typeface="Open Sans Bold"/>
                <a:ea typeface="Open Sans Bold"/>
                <a:cs typeface="Open Sans Bold"/>
                <a:sym typeface="Open Sans Bold"/>
              </a:rPr>
              <a:t>V1 Homecity, 177 Trung Kinh,  Yen Hoa, Hanoi / Bui Viet Chanh, Binh Thach, Hochiminh City</a:t>
            </a:r>
          </a:p>
        </p:txBody>
      </p:sp>
      <p:sp>
        <p:nvSpPr>
          <p:cNvPr id="30" name="TextBox 30"/>
          <p:cNvSpPr txBox="1"/>
          <p:nvPr/>
        </p:nvSpPr>
        <p:spPr>
          <a:xfrm>
            <a:off x="5476866" y="4790030"/>
            <a:ext cx="7324919" cy="636270"/>
          </a:xfrm>
          <a:prstGeom prst="rect">
            <a:avLst/>
          </a:prstGeom>
        </p:spPr>
        <p:txBody>
          <a:bodyPr lIns="0" tIns="0" rIns="0" bIns="0" rtlCol="0" anchor="t">
            <a:spAutoFit/>
          </a:bodyPr>
          <a:lstStyle/>
          <a:p>
            <a:pPr algn="ctr">
              <a:lnSpc>
                <a:spcPts val="4800"/>
              </a:lnSpc>
            </a:pPr>
            <a:r>
              <a:rPr lang="en-US" sz="4800" b="1">
                <a:solidFill>
                  <a:srgbClr val="FFFFFF"/>
                </a:solidFill>
                <a:latin typeface="Montserrat Bold"/>
                <a:ea typeface="Montserrat Bold"/>
                <a:cs typeface="Montserrat Bold"/>
                <a:sym typeface="Montserrat Bold"/>
              </a:rPr>
              <a:t>094 558 6611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4424" y="1028700"/>
            <a:ext cx="13667183" cy="6462055"/>
            <a:chOff x="0" y="0"/>
            <a:chExt cx="3599587" cy="1701940"/>
          </a:xfrm>
        </p:grpSpPr>
        <p:sp>
          <p:nvSpPr>
            <p:cNvPr id="3" name="Freeform 3"/>
            <p:cNvSpPr/>
            <p:nvPr/>
          </p:nvSpPr>
          <p:spPr>
            <a:xfrm>
              <a:off x="0" y="0"/>
              <a:ext cx="3599587" cy="1701940"/>
            </a:xfrm>
            <a:custGeom>
              <a:avLst/>
              <a:gdLst/>
              <a:ahLst/>
              <a:cxnLst/>
              <a:rect l="l" t="t" r="r" b="b"/>
              <a:pathLst>
                <a:path w="3599587" h="1701940">
                  <a:moveTo>
                    <a:pt x="0" y="0"/>
                  </a:moveTo>
                  <a:lnTo>
                    <a:pt x="3599587" y="0"/>
                  </a:lnTo>
                  <a:lnTo>
                    <a:pt x="3599587" y="1701940"/>
                  </a:lnTo>
                  <a:lnTo>
                    <a:pt x="0" y="1701940"/>
                  </a:lnTo>
                  <a:close/>
                </a:path>
              </a:pathLst>
            </a:custGeom>
            <a:solidFill>
              <a:srgbClr val="184680"/>
            </a:solidFill>
          </p:spPr>
        </p:sp>
        <p:sp>
          <p:nvSpPr>
            <p:cNvPr id="4" name="TextBox 4"/>
            <p:cNvSpPr txBox="1"/>
            <p:nvPr/>
          </p:nvSpPr>
          <p:spPr>
            <a:xfrm>
              <a:off x="0" y="-38100"/>
              <a:ext cx="3599587" cy="174004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9526217" y="1903735"/>
            <a:ext cx="7733083" cy="6113288"/>
            <a:chOff x="0" y="0"/>
            <a:chExt cx="1083159" cy="856277"/>
          </a:xfrm>
        </p:grpSpPr>
        <p:sp>
          <p:nvSpPr>
            <p:cNvPr id="6" name="Freeform 6"/>
            <p:cNvSpPr/>
            <p:nvPr/>
          </p:nvSpPr>
          <p:spPr>
            <a:xfrm>
              <a:off x="0" y="0"/>
              <a:ext cx="1083159" cy="856277"/>
            </a:xfrm>
            <a:custGeom>
              <a:avLst/>
              <a:gdLst/>
              <a:ahLst/>
              <a:cxnLst/>
              <a:rect l="l" t="t" r="r" b="b"/>
              <a:pathLst>
                <a:path w="1083159" h="856277">
                  <a:moveTo>
                    <a:pt x="0" y="0"/>
                  </a:moveTo>
                  <a:lnTo>
                    <a:pt x="1083159" y="0"/>
                  </a:lnTo>
                  <a:lnTo>
                    <a:pt x="1083159" y="856277"/>
                  </a:lnTo>
                  <a:lnTo>
                    <a:pt x="0" y="856277"/>
                  </a:lnTo>
                  <a:close/>
                </a:path>
              </a:pathLst>
            </a:custGeom>
            <a:blipFill>
              <a:blip r:embed="rId2"/>
              <a:stretch>
                <a:fillRect l="-9271" r="-9271"/>
              </a:stretch>
            </a:blipFill>
          </p:spPr>
        </p:sp>
      </p:grpSp>
      <p:grpSp>
        <p:nvGrpSpPr>
          <p:cNvPr id="7" name="Group 7"/>
          <p:cNvGrpSpPr/>
          <p:nvPr/>
        </p:nvGrpSpPr>
        <p:grpSpPr>
          <a:xfrm>
            <a:off x="1419328" y="6558859"/>
            <a:ext cx="5054888" cy="2699441"/>
            <a:chOff x="0" y="0"/>
            <a:chExt cx="1587004" cy="847501"/>
          </a:xfrm>
        </p:grpSpPr>
        <p:sp>
          <p:nvSpPr>
            <p:cNvPr id="8" name="Freeform 8"/>
            <p:cNvSpPr/>
            <p:nvPr/>
          </p:nvSpPr>
          <p:spPr>
            <a:xfrm>
              <a:off x="0" y="0"/>
              <a:ext cx="1587004" cy="847501"/>
            </a:xfrm>
            <a:custGeom>
              <a:avLst/>
              <a:gdLst/>
              <a:ahLst/>
              <a:cxnLst/>
              <a:rect l="l" t="t" r="r" b="b"/>
              <a:pathLst>
                <a:path w="1587004" h="847501">
                  <a:moveTo>
                    <a:pt x="0" y="0"/>
                  </a:moveTo>
                  <a:lnTo>
                    <a:pt x="1587004" y="0"/>
                  </a:lnTo>
                  <a:lnTo>
                    <a:pt x="1587004" y="847501"/>
                  </a:lnTo>
                  <a:lnTo>
                    <a:pt x="0" y="847501"/>
                  </a:lnTo>
                  <a:close/>
                </a:path>
              </a:pathLst>
            </a:custGeom>
            <a:solidFill>
              <a:srgbClr val="2A2A2A"/>
            </a:solidFill>
            <a:ln cap="sq">
              <a:noFill/>
              <a:prstDash val="solid"/>
              <a:miter/>
            </a:ln>
          </p:spPr>
        </p:sp>
        <p:sp>
          <p:nvSpPr>
            <p:cNvPr id="9" name="TextBox 9"/>
            <p:cNvSpPr txBox="1"/>
            <p:nvPr/>
          </p:nvSpPr>
          <p:spPr>
            <a:xfrm>
              <a:off x="0" y="-38100"/>
              <a:ext cx="1587004" cy="885601"/>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6905546" y="6558859"/>
            <a:ext cx="5054888" cy="2699441"/>
            <a:chOff x="0" y="0"/>
            <a:chExt cx="1587004" cy="847501"/>
          </a:xfrm>
        </p:grpSpPr>
        <p:sp>
          <p:nvSpPr>
            <p:cNvPr id="11" name="Freeform 11"/>
            <p:cNvSpPr/>
            <p:nvPr/>
          </p:nvSpPr>
          <p:spPr>
            <a:xfrm>
              <a:off x="0" y="0"/>
              <a:ext cx="1587004" cy="847501"/>
            </a:xfrm>
            <a:custGeom>
              <a:avLst/>
              <a:gdLst/>
              <a:ahLst/>
              <a:cxnLst/>
              <a:rect l="l" t="t" r="r" b="b"/>
              <a:pathLst>
                <a:path w="1587004" h="847501">
                  <a:moveTo>
                    <a:pt x="0" y="0"/>
                  </a:moveTo>
                  <a:lnTo>
                    <a:pt x="1587004" y="0"/>
                  </a:lnTo>
                  <a:lnTo>
                    <a:pt x="1587004" y="847501"/>
                  </a:lnTo>
                  <a:lnTo>
                    <a:pt x="0" y="847501"/>
                  </a:lnTo>
                  <a:close/>
                </a:path>
              </a:pathLst>
            </a:custGeom>
            <a:solidFill>
              <a:srgbClr val="BFC0C0"/>
            </a:solidFill>
            <a:ln cap="sq">
              <a:noFill/>
              <a:prstDash val="solid"/>
              <a:miter/>
            </a:ln>
          </p:spPr>
        </p:sp>
        <p:sp>
          <p:nvSpPr>
            <p:cNvPr id="12" name="TextBox 12"/>
            <p:cNvSpPr txBox="1"/>
            <p:nvPr/>
          </p:nvSpPr>
          <p:spPr>
            <a:xfrm>
              <a:off x="0" y="-38100"/>
              <a:ext cx="1587004" cy="885601"/>
            </a:xfrm>
            <a:prstGeom prst="rect">
              <a:avLst/>
            </a:prstGeom>
          </p:spPr>
          <p:txBody>
            <a:bodyPr lIns="50800" tIns="50800" rIns="50800" bIns="50800" rtlCol="0" anchor="ctr"/>
            <a:lstStyle/>
            <a:p>
              <a:pPr algn="ctr">
                <a:lnSpc>
                  <a:spcPts val="2659"/>
                </a:lnSpc>
              </a:pPr>
              <a:endParaRPr/>
            </a:p>
          </p:txBody>
        </p:sp>
      </p:grpSp>
      <p:sp>
        <p:nvSpPr>
          <p:cNvPr id="13" name="AutoShape 13"/>
          <p:cNvSpPr/>
          <p:nvPr/>
        </p:nvSpPr>
        <p:spPr>
          <a:xfrm>
            <a:off x="12427839" y="8629126"/>
            <a:ext cx="6272962" cy="0"/>
          </a:xfrm>
          <a:prstGeom prst="line">
            <a:avLst/>
          </a:prstGeom>
          <a:ln w="19050" cap="rnd">
            <a:solidFill>
              <a:srgbClr val="184680"/>
            </a:solidFill>
            <a:prstDash val="solid"/>
            <a:headEnd type="none" w="sm" len="sm"/>
            <a:tailEnd type="none" w="sm" len="sm"/>
          </a:ln>
        </p:spPr>
      </p:sp>
      <p:grpSp>
        <p:nvGrpSpPr>
          <p:cNvPr id="14" name="Group 14"/>
          <p:cNvGrpSpPr/>
          <p:nvPr/>
        </p:nvGrpSpPr>
        <p:grpSpPr>
          <a:xfrm>
            <a:off x="16862496" y="6558859"/>
            <a:ext cx="793608" cy="2699441"/>
            <a:chOff x="0" y="0"/>
            <a:chExt cx="209016" cy="710964"/>
          </a:xfrm>
        </p:grpSpPr>
        <p:sp>
          <p:nvSpPr>
            <p:cNvPr id="15" name="Freeform 15"/>
            <p:cNvSpPr/>
            <p:nvPr/>
          </p:nvSpPr>
          <p:spPr>
            <a:xfrm>
              <a:off x="0" y="0"/>
              <a:ext cx="209016" cy="710964"/>
            </a:xfrm>
            <a:custGeom>
              <a:avLst/>
              <a:gdLst/>
              <a:ahLst/>
              <a:cxnLst/>
              <a:rect l="l" t="t" r="r" b="b"/>
              <a:pathLst>
                <a:path w="209016" h="710964">
                  <a:moveTo>
                    <a:pt x="0" y="0"/>
                  </a:moveTo>
                  <a:lnTo>
                    <a:pt x="209016" y="0"/>
                  </a:lnTo>
                  <a:lnTo>
                    <a:pt x="209016" y="710964"/>
                  </a:lnTo>
                  <a:lnTo>
                    <a:pt x="0" y="710964"/>
                  </a:lnTo>
                  <a:close/>
                </a:path>
              </a:pathLst>
            </a:custGeom>
            <a:solidFill>
              <a:srgbClr val="184680"/>
            </a:solidFill>
          </p:spPr>
        </p:sp>
        <p:sp>
          <p:nvSpPr>
            <p:cNvPr id="16" name="TextBox 16"/>
            <p:cNvSpPr txBox="1"/>
            <p:nvPr/>
          </p:nvSpPr>
          <p:spPr>
            <a:xfrm>
              <a:off x="0" y="-38100"/>
              <a:ext cx="209016" cy="749064"/>
            </a:xfrm>
            <a:prstGeom prst="rect">
              <a:avLst/>
            </a:prstGeom>
          </p:spPr>
          <p:txBody>
            <a:bodyPr lIns="50800" tIns="50800" rIns="50800" bIns="50800" rtlCol="0" anchor="ctr"/>
            <a:lstStyle/>
            <a:p>
              <a:pPr algn="ctr">
                <a:lnSpc>
                  <a:spcPts val="2659"/>
                </a:lnSpc>
                <a:spcBef>
                  <a:spcPct val="0"/>
                </a:spcBef>
              </a:pPr>
              <a:endParaRPr/>
            </a:p>
          </p:txBody>
        </p:sp>
      </p:grpSp>
      <p:grpSp>
        <p:nvGrpSpPr>
          <p:cNvPr id="17" name="Group 17"/>
          <p:cNvGrpSpPr/>
          <p:nvPr/>
        </p:nvGrpSpPr>
        <p:grpSpPr>
          <a:xfrm>
            <a:off x="16620944" y="1058681"/>
            <a:ext cx="483103" cy="483103"/>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19050" cap="sq">
              <a:solidFill>
                <a:srgbClr val="184680"/>
              </a:solidFill>
              <a:prstDash val="solid"/>
              <a:miter/>
            </a:ln>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062555" y="1058681"/>
            <a:ext cx="483103" cy="483103"/>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19050" cap="sq">
              <a:solidFill>
                <a:srgbClr val="184680"/>
              </a:solidFill>
              <a:prstDash val="solid"/>
              <a:miter/>
            </a:ln>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3" name="AutoShape 23"/>
          <p:cNvSpPr/>
          <p:nvPr/>
        </p:nvSpPr>
        <p:spPr>
          <a:xfrm>
            <a:off x="1442174" y="3683390"/>
            <a:ext cx="812519" cy="0"/>
          </a:xfrm>
          <a:prstGeom prst="line">
            <a:avLst/>
          </a:prstGeom>
          <a:ln w="19050" cap="rnd">
            <a:solidFill>
              <a:srgbClr val="FFFFFF"/>
            </a:solidFill>
            <a:prstDash val="solid"/>
            <a:headEnd type="none" w="sm" len="sm"/>
            <a:tailEnd type="none" w="sm" len="sm"/>
          </a:ln>
        </p:spPr>
      </p:sp>
      <p:sp>
        <p:nvSpPr>
          <p:cNvPr id="24" name="TextBox 24"/>
          <p:cNvSpPr txBox="1"/>
          <p:nvPr/>
        </p:nvSpPr>
        <p:spPr>
          <a:xfrm>
            <a:off x="1419328" y="2765782"/>
            <a:ext cx="7342714" cy="636270"/>
          </a:xfrm>
          <a:prstGeom prst="rect">
            <a:avLst/>
          </a:prstGeom>
        </p:spPr>
        <p:txBody>
          <a:bodyPr lIns="0" tIns="0" rIns="0" bIns="0" rtlCol="0" anchor="t">
            <a:spAutoFit/>
          </a:bodyPr>
          <a:lstStyle/>
          <a:p>
            <a:pPr algn="l">
              <a:lnSpc>
                <a:spcPts val="4800"/>
              </a:lnSpc>
            </a:pPr>
            <a:r>
              <a:rPr lang="en-US" sz="4800" b="1">
                <a:solidFill>
                  <a:srgbClr val="FFFFFF"/>
                </a:solidFill>
                <a:latin typeface="Montserrat Bold"/>
                <a:ea typeface="Montserrat Bold"/>
                <a:cs typeface="Montserrat Bold"/>
                <a:sym typeface="Montserrat Bold"/>
              </a:rPr>
              <a:t>INTRODUCTION</a:t>
            </a:r>
          </a:p>
        </p:txBody>
      </p:sp>
      <p:sp>
        <p:nvSpPr>
          <p:cNvPr id="25" name="TextBox 25"/>
          <p:cNvSpPr txBox="1"/>
          <p:nvPr/>
        </p:nvSpPr>
        <p:spPr>
          <a:xfrm>
            <a:off x="1419328" y="2329348"/>
            <a:ext cx="5486217" cy="281940"/>
          </a:xfrm>
          <a:prstGeom prst="rect">
            <a:avLst/>
          </a:prstGeom>
        </p:spPr>
        <p:txBody>
          <a:bodyPr lIns="0" tIns="0" rIns="0" bIns="0" rtlCol="0" anchor="t">
            <a:spAutoFit/>
          </a:bodyPr>
          <a:lstStyle/>
          <a:p>
            <a:pPr algn="l">
              <a:lnSpc>
                <a:spcPts val="2100"/>
              </a:lnSpc>
            </a:pPr>
            <a:r>
              <a:rPr lang="en-US" sz="2100" spc="210">
                <a:solidFill>
                  <a:srgbClr val="FFFFFF"/>
                </a:solidFill>
                <a:latin typeface="Open Sans"/>
                <a:ea typeface="Open Sans"/>
                <a:cs typeface="Open Sans"/>
                <a:sym typeface="Open Sans"/>
              </a:rPr>
              <a:t>GOLDENSEA COMPANY PROFILE</a:t>
            </a:r>
          </a:p>
        </p:txBody>
      </p:sp>
      <p:sp>
        <p:nvSpPr>
          <p:cNvPr id="26" name="TextBox 26"/>
          <p:cNvSpPr txBox="1"/>
          <p:nvPr/>
        </p:nvSpPr>
        <p:spPr>
          <a:xfrm>
            <a:off x="1442174" y="4045298"/>
            <a:ext cx="7342714" cy="2771775"/>
          </a:xfrm>
          <a:prstGeom prst="rect">
            <a:avLst/>
          </a:prstGeom>
        </p:spPr>
        <p:txBody>
          <a:bodyPr lIns="0" tIns="0" rIns="0" bIns="0" rtlCol="0" anchor="t">
            <a:spAutoFit/>
          </a:bodyPr>
          <a:lstStyle/>
          <a:p>
            <a:pPr algn="just">
              <a:lnSpc>
                <a:spcPts val="2400"/>
              </a:lnSpc>
            </a:pPr>
            <a:r>
              <a:rPr lang="en-US" sz="2000">
                <a:solidFill>
                  <a:srgbClr val="FFFFFF"/>
                </a:solidFill>
                <a:latin typeface="Open Sans"/>
                <a:ea typeface="Open Sans"/>
                <a:cs typeface="Open Sans"/>
                <a:sym typeface="Open Sans"/>
              </a:rPr>
              <a:t>Goldensea Interior boasts over 14 years of experience in office design and has completed more than 1500 projects nationwide. We will provide our clients with an optimal space, a unique style in each design, and above all, customer satisfaction with meticulously crafted interior products.</a:t>
            </a:r>
          </a:p>
          <a:p>
            <a:pPr algn="just">
              <a:lnSpc>
                <a:spcPts val="2400"/>
              </a:lnSpc>
            </a:pPr>
            <a:r>
              <a:rPr lang="en-US" sz="2000">
                <a:solidFill>
                  <a:srgbClr val="FFFFFF"/>
                </a:solidFill>
                <a:latin typeface="Open Sans"/>
                <a:ea typeface="Open Sans"/>
                <a:cs typeface="Open Sans"/>
                <a:sym typeface="Open Sans"/>
              </a:rPr>
              <a:t>We strive every day for customer satisfaction. Just one experience and you'll feel all the value.</a:t>
            </a:r>
          </a:p>
          <a:p>
            <a:pPr algn="l">
              <a:lnSpc>
                <a:spcPts val="2520"/>
              </a:lnSpc>
            </a:pPr>
            <a:endParaRPr lang="en-US" sz="2000">
              <a:solidFill>
                <a:srgbClr val="FFFFFF"/>
              </a:solidFill>
              <a:latin typeface="Open Sans"/>
              <a:ea typeface="Open Sans"/>
              <a:cs typeface="Open Sans"/>
              <a:sym typeface="Open Sans"/>
            </a:endParaRPr>
          </a:p>
          <a:p>
            <a:pPr algn="l">
              <a:lnSpc>
                <a:spcPts val="2520"/>
              </a:lnSpc>
            </a:pPr>
            <a:endParaRPr lang="en-US" sz="2000">
              <a:solidFill>
                <a:srgbClr val="FFFFFF"/>
              </a:solidFill>
              <a:latin typeface="Open Sans"/>
              <a:ea typeface="Open Sans"/>
              <a:cs typeface="Open Sans"/>
              <a:sym typeface="Open Sans"/>
            </a:endParaRPr>
          </a:p>
        </p:txBody>
      </p:sp>
      <p:sp>
        <p:nvSpPr>
          <p:cNvPr id="27" name="TextBox 27"/>
          <p:cNvSpPr txBox="1"/>
          <p:nvPr/>
        </p:nvSpPr>
        <p:spPr>
          <a:xfrm>
            <a:off x="1848434" y="7026623"/>
            <a:ext cx="2314004" cy="636270"/>
          </a:xfrm>
          <a:prstGeom prst="rect">
            <a:avLst/>
          </a:prstGeom>
        </p:spPr>
        <p:txBody>
          <a:bodyPr lIns="0" tIns="0" rIns="0" bIns="0" rtlCol="0" anchor="t">
            <a:spAutoFit/>
          </a:bodyPr>
          <a:lstStyle/>
          <a:p>
            <a:pPr algn="l">
              <a:lnSpc>
                <a:spcPts val="4800"/>
              </a:lnSpc>
            </a:pPr>
            <a:r>
              <a:rPr lang="en-US" sz="4800" b="1">
                <a:solidFill>
                  <a:srgbClr val="FFFFFF"/>
                </a:solidFill>
                <a:latin typeface="Montserrat Bold"/>
                <a:ea typeface="Montserrat Bold"/>
                <a:cs typeface="Montserrat Bold"/>
                <a:sym typeface="Montserrat Bold"/>
              </a:rPr>
              <a:t>14+</a:t>
            </a:r>
          </a:p>
        </p:txBody>
      </p:sp>
      <p:sp>
        <p:nvSpPr>
          <p:cNvPr id="28" name="TextBox 28"/>
          <p:cNvSpPr txBox="1"/>
          <p:nvPr/>
        </p:nvSpPr>
        <p:spPr>
          <a:xfrm>
            <a:off x="1860649" y="8293247"/>
            <a:ext cx="4177228" cy="476250"/>
          </a:xfrm>
          <a:prstGeom prst="rect">
            <a:avLst/>
          </a:prstGeom>
        </p:spPr>
        <p:txBody>
          <a:bodyPr lIns="0" tIns="0" rIns="0" bIns="0" rtlCol="0" anchor="t">
            <a:spAutoFit/>
          </a:bodyPr>
          <a:lstStyle/>
          <a:p>
            <a:pPr algn="l">
              <a:lnSpc>
                <a:spcPts val="1919"/>
              </a:lnSpc>
            </a:pPr>
            <a:r>
              <a:rPr lang="en-US" sz="1599">
                <a:solidFill>
                  <a:srgbClr val="FFFFFF"/>
                </a:solidFill>
                <a:latin typeface="Open Sans"/>
                <a:ea typeface="Open Sans"/>
                <a:cs typeface="Open Sans"/>
                <a:sym typeface="Open Sans"/>
              </a:rPr>
              <a:t>We have many years of experience in interior design and construction.</a:t>
            </a:r>
          </a:p>
        </p:txBody>
      </p:sp>
      <p:sp>
        <p:nvSpPr>
          <p:cNvPr id="29" name="TextBox 29"/>
          <p:cNvSpPr txBox="1"/>
          <p:nvPr/>
        </p:nvSpPr>
        <p:spPr>
          <a:xfrm>
            <a:off x="7334651" y="7026623"/>
            <a:ext cx="2314004" cy="636270"/>
          </a:xfrm>
          <a:prstGeom prst="rect">
            <a:avLst/>
          </a:prstGeom>
        </p:spPr>
        <p:txBody>
          <a:bodyPr lIns="0" tIns="0" rIns="0" bIns="0" rtlCol="0" anchor="t">
            <a:spAutoFit/>
          </a:bodyPr>
          <a:lstStyle/>
          <a:p>
            <a:pPr algn="l">
              <a:lnSpc>
                <a:spcPts val="4800"/>
              </a:lnSpc>
            </a:pPr>
            <a:r>
              <a:rPr lang="en-US" sz="4800" b="1">
                <a:solidFill>
                  <a:srgbClr val="2A2A2A"/>
                </a:solidFill>
                <a:latin typeface="Montserrat Bold"/>
                <a:ea typeface="Montserrat Bold"/>
                <a:cs typeface="Montserrat Bold"/>
                <a:sym typeface="Montserrat Bold"/>
              </a:rPr>
              <a:t>1500+</a:t>
            </a:r>
          </a:p>
        </p:txBody>
      </p:sp>
      <p:sp>
        <p:nvSpPr>
          <p:cNvPr id="30" name="TextBox 30"/>
          <p:cNvSpPr txBox="1"/>
          <p:nvPr/>
        </p:nvSpPr>
        <p:spPr>
          <a:xfrm>
            <a:off x="7346866" y="8293247"/>
            <a:ext cx="4177228" cy="476250"/>
          </a:xfrm>
          <a:prstGeom prst="rect">
            <a:avLst/>
          </a:prstGeom>
        </p:spPr>
        <p:txBody>
          <a:bodyPr lIns="0" tIns="0" rIns="0" bIns="0" rtlCol="0" anchor="t">
            <a:spAutoFit/>
          </a:bodyPr>
          <a:lstStyle/>
          <a:p>
            <a:pPr algn="l">
              <a:lnSpc>
                <a:spcPts val="1919"/>
              </a:lnSpc>
            </a:pPr>
            <a:r>
              <a:rPr lang="en-US" sz="1599">
                <a:solidFill>
                  <a:srgbClr val="2A2A2A"/>
                </a:solidFill>
                <a:latin typeface="Open Sans"/>
                <a:ea typeface="Open Sans"/>
                <a:cs typeface="Open Sans"/>
                <a:sym typeface="Open Sans"/>
              </a:rPr>
              <a:t>The project and its clients are reputable companies.</a:t>
            </a:r>
          </a:p>
        </p:txBody>
      </p:sp>
      <p:sp>
        <p:nvSpPr>
          <p:cNvPr id="31" name="TextBox 31"/>
          <p:cNvSpPr txBox="1"/>
          <p:nvPr/>
        </p:nvSpPr>
        <p:spPr>
          <a:xfrm>
            <a:off x="1860649" y="7895102"/>
            <a:ext cx="4177228" cy="281940"/>
          </a:xfrm>
          <a:prstGeom prst="rect">
            <a:avLst/>
          </a:prstGeom>
        </p:spPr>
        <p:txBody>
          <a:bodyPr lIns="0" tIns="0" rIns="0" bIns="0" rtlCol="0" anchor="t">
            <a:spAutoFit/>
          </a:bodyPr>
          <a:lstStyle/>
          <a:p>
            <a:pPr algn="l">
              <a:lnSpc>
                <a:spcPts val="2100"/>
              </a:lnSpc>
            </a:pPr>
            <a:r>
              <a:rPr lang="en-US" sz="2100" b="1">
                <a:solidFill>
                  <a:srgbClr val="FFFFFF"/>
                </a:solidFill>
                <a:latin typeface="Open Sans Bold"/>
                <a:ea typeface="Open Sans Bold"/>
                <a:cs typeface="Open Sans Bold"/>
                <a:sym typeface="Open Sans Bold"/>
              </a:rPr>
              <a:t>YEARS OF EXERIENCE</a:t>
            </a:r>
          </a:p>
        </p:txBody>
      </p:sp>
      <p:sp>
        <p:nvSpPr>
          <p:cNvPr id="32" name="TextBox 32"/>
          <p:cNvSpPr txBox="1"/>
          <p:nvPr/>
        </p:nvSpPr>
        <p:spPr>
          <a:xfrm>
            <a:off x="7346866" y="7856150"/>
            <a:ext cx="4177228" cy="281940"/>
          </a:xfrm>
          <a:prstGeom prst="rect">
            <a:avLst/>
          </a:prstGeom>
        </p:spPr>
        <p:txBody>
          <a:bodyPr lIns="0" tIns="0" rIns="0" bIns="0" rtlCol="0" anchor="t">
            <a:spAutoFit/>
          </a:bodyPr>
          <a:lstStyle/>
          <a:p>
            <a:pPr algn="l">
              <a:lnSpc>
                <a:spcPts val="2100"/>
              </a:lnSpc>
            </a:pPr>
            <a:r>
              <a:rPr lang="en-US" sz="2100" b="1">
                <a:solidFill>
                  <a:srgbClr val="2A2A2A"/>
                </a:solidFill>
                <a:latin typeface="Open Sans Bold"/>
                <a:ea typeface="Open Sans Bold"/>
                <a:cs typeface="Open Sans Bold"/>
                <a:sym typeface="Open Sans Bold"/>
              </a:rPr>
              <a:t>PROJECTS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79064" y="-307996"/>
            <a:ext cx="19458757" cy="3569087"/>
            <a:chOff x="0" y="0"/>
            <a:chExt cx="5124940" cy="940006"/>
          </a:xfrm>
        </p:grpSpPr>
        <p:sp>
          <p:nvSpPr>
            <p:cNvPr id="3" name="Freeform 3"/>
            <p:cNvSpPr/>
            <p:nvPr/>
          </p:nvSpPr>
          <p:spPr>
            <a:xfrm>
              <a:off x="0" y="0"/>
              <a:ext cx="5124940" cy="940006"/>
            </a:xfrm>
            <a:custGeom>
              <a:avLst/>
              <a:gdLst/>
              <a:ahLst/>
              <a:cxnLst/>
              <a:rect l="l" t="t" r="r" b="b"/>
              <a:pathLst>
                <a:path w="5124940" h="940006">
                  <a:moveTo>
                    <a:pt x="0" y="0"/>
                  </a:moveTo>
                  <a:lnTo>
                    <a:pt x="5124940" y="0"/>
                  </a:lnTo>
                  <a:lnTo>
                    <a:pt x="5124940" y="940006"/>
                  </a:lnTo>
                  <a:lnTo>
                    <a:pt x="0" y="940006"/>
                  </a:lnTo>
                  <a:close/>
                </a:path>
              </a:pathLst>
            </a:custGeom>
            <a:solidFill>
              <a:srgbClr val="184680"/>
            </a:solidFill>
          </p:spPr>
        </p:sp>
        <p:sp>
          <p:nvSpPr>
            <p:cNvPr id="4" name="TextBox 4"/>
            <p:cNvSpPr txBox="1"/>
            <p:nvPr/>
          </p:nvSpPr>
          <p:spPr>
            <a:xfrm>
              <a:off x="0" y="-38100"/>
              <a:ext cx="5124940" cy="97810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28700" y="1012920"/>
            <a:ext cx="16230600" cy="4496340"/>
            <a:chOff x="0" y="0"/>
            <a:chExt cx="3090934" cy="856277"/>
          </a:xfrm>
        </p:grpSpPr>
        <p:sp>
          <p:nvSpPr>
            <p:cNvPr id="6" name="Freeform 6"/>
            <p:cNvSpPr/>
            <p:nvPr/>
          </p:nvSpPr>
          <p:spPr>
            <a:xfrm>
              <a:off x="0" y="0"/>
              <a:ext cx="3090934" cy="856277"/>
            </a:xfrm>
            <a:custGeom>
              <a:avLst/>
              <a:gdLst/>
              <a:ahLst/>
              <a:cxnLst/>
              <a:rect l="l" t="t" r="r" b="b"/>
              <a:pathLst>
                <a:path w="3090934" h="856277">
                  <a:moveTo>
                    <a:pt x="0" y="0"/>
                  </a:moveTo>
                  <a:lnTo>
                    <a:pt x="3090934" y="0"/>
                  </a:lnTo>
                  <a:lnTo>
                    <a:pt x="3090934" y="856277"/>
                  </a:lnTo>
                  <a:lnTo>
                    <a:pt x="0" y="856277"/>
                  </a:lnTo>
                  <a:close/>
                </a:path>
              </a:pathLst>
            </a:custGeom>
            <a:blipFill>
              <a:blip r:embed="rId2"/>
              <a:stretch>
                <a:fillRect t="-70324" b="-70324"/>
              </a:stretch>
            </a:blipFill>
          </p:spPr>
        </p:sp>
      </p:grpSp>
      <p:sp>
        <p:nvSpPr>
          <p:cNvPr id="7" name="AutoShape 7"/>
          <p:cNvSpPr/>
          <p:nvPr/>
        </p:nvSpPr>
        <p:spPr>
          <a:xfrm flipV="1">
            <a:off x="8229600" y="6321472"/>
            <a:ext cx="0" cy="3141517"/>
          </a:xfrm>
          <a:prstGeom prst="line">
            <a:avLst/>
          </a:prstGeom>
          <a:ln w="19050" cap="flat">
            <a:solidFill>
              <a:srgbClr val="BFC0C0"/>
            </a:solidFill>
            <a:prstDash val="solid"/>
            <a:headEnd type="none" w="sm" len="sm"/>
            <a:tailEnd type="none" w="sm" len="sm"/>
          </a:ln>
        </p:spPr>
      </p:sp>
      <p:sp>
        <p:nvSpPr>
          <p:cNvPr id="8" name="TextBox 8"/>
          <p:cNvSpPr txBox="1"/>
          <p:nvPr/>
        </p:nvSpPr>
        <p:spPr>
          <a:xfrm>
            <a:off x="685800" y="6700658"/>
            <a:ext cx="6761278" cy="636270"/>
          </a:xfrm>
          <a:prstGeom prst="rect">
            <a:avLst/>
          </a:prstGeom>
        </p:spPr>
        <p:txBody>
          <a:bodyPr lIns="0" tIns="0" rIns="0" bIns="0" rtlCol="0" anchor="t">
            <a:spAutoFit/>
          </a:bodyPr>
          <a:lstStyle/>
          <a:p>
            <a:pPr algn="ctr">
              <a:lnSpc>
                <a:spcPts val="4800"/>
              </a:lnSpc>
            </a:pPr>
            <a:r>
              <a:rPr lang="en-US" sz="4800" b="1" dirty="0">
                <a:solidFill>
                  <a:srgbClr val="2A2A2A"/>
                </a:solidFill>
                <a:latin typeface="Montserrat Bold"/>
                <a:ea typeface="Montserrat Bold"/>
                <a:cs typeface="Montserrat Bold"/>
                <a:sym typeface="Montserrat Bold"/>
              </a:rPr>
              <a:t>OUR MISSION</a:t>
            </a:r>
          </a:p>
        </p:txBody>
      </p:sp>
      <p:sp>
        <p:nvSpPr>
          <p:cNvPr id="9" name="TextBox 9"/>
          <p:cNvSpPr txBox="1"/>
          <p:nvPr/>
        </p:nvSpPr>
        <p:spPr>
          <a:xfrm>
            <a:off x="9677400" y="6700658"/>
            <a:ext cx="6761278" cy="636270"/>
          </a:xfrm>
          <a:prstGeom prst="rect">
            <a:avLst/>
          </a:prstGeom>
        </p:spPr>
        <p:txBody>
          <a:bodyPr lIns="0" tIns="0" rIns="0" bIns="0" rtlCol="0" anchor="t">
            <a:spAutoFit/>
          </a:bodyPr>
          <a:lstStyle/>
          <a:p>
            <a:pPr algn="ctr">
              <a:lnSpc>
                <a:spcPts val="4800"/>
              </a:lnSpc>
            </a:pPr>
            <a:r>
              <a:rPr lang="en-US" sz="4800" b="1" dirty="0">
                <a:solidFill>
                  <a:srgbClr val="2A2A2A"/>
                </a:solidFill>
                <a:latin typeface="Montserrat Bold"/>
                <a:ea typeface="Montserrat Bold"/>
                <a:cs typeface="Montserrat Bold"/>
                <a:sym typeface="Montserrat Bold"/>
              </a:rPr>
              <a:t>OUR VISION</a:t>
            </a:r>
          </a:p>
        </p:txBody>
      </p:sp>
      <p:sp>
        <p:nvSpPr>
          <p:cNvPr id="10" name="TextBox 10"/>
          <p:cNvSpPr txBox="1"/>
          <p:nvPr/>
        </p:nvSpPr>
        <p:spPr>
          <a:xfrm>
            <a:off x="1195756" y="7962900"/>
            <a:ext cx="6761278" cy="1603003"/>
          </a:xfrm>
          <a:prstGeom prst="rect">
            <a:avLst/>
          </a:prstGeom>
        </p:spPr>
        <p:txBody>
          <a:bodyPr lIns="0" tIns="0" rIns="0" bIns="0" rtlCol="0" anchor="t">
            <a:spAutoFit/>
          </a:bodyPr>
          <a:lstStyle/>
          <a:p>
            <a:pPr algn="ctr">
              <a:lnSpc>
                <a:spcPts val="2520"/>
              </a:lnSpc>
            </a:pPr>
            <a:r>
              <a:rPr lang="en-US" sz="2100" dirty="0" err="1">
                <a:solidFill>
                  <a:srgbClr val="2A2A2A"/>
                </a:solidFill>
                <a:latin typeface="Open Sans"/>
                <a:ea typeface="Open Sans"/>
                <a:cs typeface="Open Sans"/>
                <a:sym typeface="Open Sans"/>
              </a:rPr>
              <a:t>GoldenSea</a:t>
            </a:r>
            <a:r>
              <a:rPr lang="en-US" sz="2100" dirty="0">
                <a:solidFill>
                  <a:srgbClr val="2A2A2A"/>
                </a:solidFill>
                <a:latin typeface="Open Sans"/>
                <a:ea typeface="Open Sans"/>
                <a:cs typeface="Open Sans"/>
                <a:sym typeface="Open Sans"/>
              </a:rPr>
              <a:t> offers living and working spaces designed for optimal functionality, aesthetics, and sustainability, meeting user needs and </a:t>
            </a:r>
            <a:r>
              <a:rPr lang="en-US" sz="2000" dirty="0">
                <a:solidFill>
                  <a:srgbClr val="2A2A2A"/>
                </a:solidFill>
                <a:latin typeface="Open Sans"/>
                <a:ea typeface="Open Sans"/>
                <a:cs typeface="Open Sans"/>
                <a:sym typeface="Open Sans"/>
              </a:rPr>
              <a:t>clearly</a:t>
            </a:r>
            <a:r>
              <a:rPr lang="en-US" sz="2100" dirty="0">
                <a:solidFill>
                  <a:srgbClr val="2A2A2A"/>
                </a:solidFill>
                <a:latin typeface="Open Sans"/>
                <a:ea typeface="Open Sans"/>
                <a:cs typeface="Open Sans"/>
                <a:sym typeface="Open Sans"/>
              </a:rPr>
              <a:t> reflecting the brand identity, individual personality, and development direction of our clients.</a:t>
            </a:r>
          </a:p>
        </p:txBody>
      </p:sp>
      <p:sp>
        <p:nvSpPr>
          <p:cNvPr id="11" name="TextBox 11"/>
          <p:cNvSpPr txBox="1"/>
          <p:nvPr/>
        </p:nvSpPr>
        <p:spPr>
          <a:xfrm>
            <a:off x="8502167" y="7962899"/>
            <a:ext cx="8982811" cy="1603003"/>
          </a:xfrm>
          <a:prstGeom prst="rect">
            <a:avLst/>
          </a:prstGeom>
        </p:spPr>
        <p:txBody>
          <a:bodyPr wrap="square" lIns="0" tIns="0" rIns="0" bIns="0" rtlCol="0" anchor="t">
            <a:spAutoFit/>
          </a:bodyPr>
          <a:lstStyle/>
          <a:p>
            <a:pPr algn="ctr">
              <a:lnSpc>
                <a:spcPts val="2520"/>
              </a:lnSpc>
            </a:pPr>
            <a:r>
              <a:rPr lang="en-US" sz="2000" dirty="0" err="1">
                <a:solidFill>
                  <a:srgbClr val="2A2A2A"/>
                </a:solidFill>
                <a:latin typeface="Open Sans"/>
                <a:ea typeface="Open Sans"/>
                <a:cs typeface="Open Sans"/>
                <a:sym typeface="Open Sans"/>
              </a:rPr>
              <a:t>GoldenSea</a:t>
            </a:r>
            <a:r>
              <a:rPr lang="en-US" sz="2000" dirty="0">
                <a:solidFill>
                  <a:srgbClr val="2A2A2A"/>
                </a:solidFill>
                <a:latin typeface="Open Sans"/>
                <a:ea typeface="Open Sans"/>
                <a:cs typeface="Open Sans"/>
                <a:sym typeface="Open Sans"/>
              </a:rPr>
              <a:t> aims to become a leading office interior design and construction company, creating modern, optimized, and inspiring workspaces. We aspire to elevate design standards in Vietnam through innovative, sustainable solutions and the application of technology, contributing to building an efficient working environment for all businesses.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84680"/>
        </a:solidFill>
        <a:effectLst/>
      </p:bgPr>
    </p:bg>
    <p:spTree>
      <p:nvGrpSpPr>
        <p:cNvPr id="1" name=""/>
        <p:cNvGrpSpPr/>
        <p:nvPr/>
      </p:nvGrpSpPr>
      <p:grpSpPr>
        <a:xfrm>
          <a:off x="0" y="0"/>
          <a:ext cx="0" cy="0"/>
          <a:chOff x="0" y="0"/>
          <a:chExt cx="0" cy="0"/>
        </a:xfrm>
      </p:grpSpPr>
      <p:sp>
        <p:nvSpPr>
          <p:cNvPr id="2" name="Freeform 2"/>
          <p:cNvSpPr/>
          <p:nvPr/>
        </p:nvSpPr>
        <p:spPr>
          <a:xfrm>
            <a:off x="617242" y="263226"/>
            <a:ext cx="17352085" cy="9760548"/>
          </a:xfrm>
          <a:custGeom>
            <a:avLst/>
            <a:gdLst/>
            <a:ahLst/>
            <a:cxnLst/>
            <a:rect l="l" t="t" r="r" b="b"/>
            <a:pathLst>
              <a:path w="17352085" h="9760548">
                <a:moveTo>
                  <a:pt x="0" y="0"/>
                </a:moveTo>
                <a:lnTo>
                  <a:pt x="17352085" y="0"/>
                </a:lnTo>
                <a:lnTo>
                  <a:pt x="17352085" y="9760548"/>
                </a:lnTo>
                <a:lnTo>
                  <a:pt x="0" y="9760548"/>
                </a:lnTo>
                <a:lnTo>
                  <a:pt x="0" y="0"/>
                </a:lnTo>
                <a:close/>
              </a:path>
            </a:pathLst>
          </a:custGeom>
          <a:blipFill>
            <a:blip r:embed="rId2"/>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1221" y="5331705"/>
            <a:ext cx="18844021" cy="5461143"/>
            <a:chOff x="0" y="0"/>
            <a:chExt cx="4963034" cy="1438326"/>
          </a:xfrm>
        </p:grpSpPr>
        <p:sp>
          <p:nvSpPr>
            <p:cNvPr id="3" name="Freeform 3"/>
            <p:cNvSpPr/>
            <p:nvPr/>
          </p:nvSpPr>
          <p:spPr>
            <a:xfrm>
              <a:off x="0" y="0"/>
              <a:ext cx="4963034" cy="1438326"/>
            </a:xfrm>
            <a:custGeom>
              <a:avLst/>
              <a:gdLst/>
              <a:ahLst/>
              <a:cxnLst/>
              <a:rect l="l" t="t" r="r" b="b"/>
              <a:pathLst>
                <a:path w="4963034" h="1438326">
                  <a:moveTo>
                    <a:pt x="0" y="0"/>
                  </a:moveTo>
                  <a:lnTo>
                    <a:pt x="4963034" y="0"/>
                  </a:lnTo>
                  <a:lnTo>
                    <a:pt x="4963034" y="1438326"/>
                  </a:lnTo>
                  <a:lnTo>
                    <a:pt x="0" y="1438326"/>
                  </a:lnTo>
                  <a:close/>
                </a:path>
              </a:pathLst>
            </a:custGeom>
            <a:solidFill>
              <a:srgbClr val="184680"/>
            </a:solidFill>
          </p:spPr>
        </p:sp>
        <p:sp>
          <p:nvSpPr>
            <p:cNvPr id="4" name="TextBox 4"/>
            <p:cNvSpPr txBox="1"/>
            <p:nvPr/>
          </p:nvSpPr>
          <p:spPr>
            <a:xfrm>
              <a:off x="0" y="-38100"/>
              <a:ext cx="4963034" cy="1476426"/>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2917063" y="1540776"/>
            <a:ext cx="12807838" cy="636270"/>
          </a:xfrm>
          <a:prstGeom prst="rect">
            <a:avLst/>
          </a:prstGeom>
        </p:spPr>
        <p:txBody>
          <a:bodyPr lIns="0" tIns="0" rIns="0" bIns="0" rtlCol="0" anchor="t">
            <a:spAutoFit/>
          </a:bodyPr>
          <a:lstStyle/>
          <a:p>
            <a:pPr algn="ctr">
              <a:lnSpc>
                <a:spcPts val="4800"/>
              </a:lnSpc>
            </a:pPr>
            <a:r>
              <a:rPr lang="en-US" sz="4800" b="1">
                <a:solidFill>
                  <a:srgbClr val="2A2A2A"/>
                </a:solidFill>
                <a:latin typeface="Montserrat Bold"/>
                <a:ea typeface="Montserrat Bold"/>
                <a:cs typeface="Montserrat Bold"/>
                <a:sym typeface="Montserrat Bold"/>
              </a:rPr>
              <a:t>WHY CHOOSE GOLDENSEA INTERIOR?</a:t>
            </a:r>
          </a:p>
        </p:txBody>
      </p:sp>
      <p:sp>
        <p:nvSpPr>
          <p:cNvPr id="6" name="TextBox 6"/>
          <p:cNvSpPr txBox="1"/>
          <p:nvPr/>
        </p:nvSpPr>
        <p:spPr>
          <a:xfrm>
            <a:off x="4899327" y="2177046"/>
            <a:ext cx="8489345" cy="942975"/>
          </a:xfrm>
          <a:prstGeom prst="rect">
            <a:avLst/>
          </a:prstGeom>
        </p:spPr>
        <p:txBody>
          <a:bodyPr lIns="0" tIns="0" rIns="0" bIns="0" rtlCol="0" anchor="t">
            <a:spAutoFit/>
          </a:bodyPr>
          <a:lstStyle/>
          <a:p>
            <a:pPr algn="ctr">
              <a:lnSpc>
                <a:spcPts val="2520"/>
              </a:lnSpc>
            </a:pPr>
            <a:r>
              <a:rPr lang="en-US" sz="2100">
                <a:solidFill>
                  <a:srgbClr val="2A2A2A"/>
                </a:solidFill>
                <a:latin typeface="Open Sans"/>
                <a:ea typeface="Open Sans"/>
                <a:cs typeface="Open Sans"/>
                <a:sym typeface="Open Sans"/>
              </a:rPr>
              <a:t>These are the reasons why customers trust Goldensea, based on thousands of completed projects over the years</a:t>
            </a:r>
          </a:p>
          <a:p>
            <a:pPr algn="ctr">
              <a:lnSpc>
                <a:spcPts val="2520"/>
              </a:lnSpc>
            </a:pPr>
            <a:endParaRPr lang="en-US" sz="2100">
              <a:solidFill>
                <a:srgbClr val="2A2A2A"/>
              </a:solidFill>
              <a:latin typeface="Open Sans"/>
              <a:ea typeface="Open Sans"/>
              <a:cs typeface="Open Sans"/>
              <a:sym typeface="Open Sans"/>
            </a:endParaRPr>
          </a:p>
        </p:txBody>
      </p:sp>
      <p:sp>
        <p:nvSpPr>
          <p:cNvPr id="7" name="AutoShape 7"/>
          <p:cNvSpPr/>
          <p:nvPr/>
        </p:nvSpPr>
        <p:spPr>
          <a:xfrm flipV="1">
            <a:off x="3254447" y="6254560"/>
            <a:ext cx="0" cy="670306"/>
          </a:xfrm>
          <a:prstGeom prst="line">
            <a:avLst/>
          </a:prstGeom>
          <a:ln w="47625" cap="rnd">
            <a:solidFill>
              <a:srgbClr val="FFFFFF"/>
            </a:solidFill>
            <a:prstDash val="solid"/>
            <a:headEnd type="oval" w="lg" len="lg"/>
            <a:tailEnd type="none" w="sm" len="sm"/>
          </a:ln>
        </p:spPr>
      </p:sp>
      <p:sp>
        <p:nvSpPr>
          <p:cNvPr id="8" name="AutoShape 8"/>
          <p:cNvSpPr/>
          <p:nvPr/>
        </p:nvSpPr>
        <p:spPr>
          <a:xfrm flipH="1" flipV="1">
            <a:off x="12090334" y="6224040"/>
            <a:ext cx="1704" cy="700826"/>
          </a:xfrm>
          <a:prstGeom prst="line">
            <a:avLst/>
          </a:prstGeom>
          <a:ln w="47625" cap="rnd">
            <a:solidFill>
              <a:srgbClr val="FFFFFF"/>
            </a:solidFill>
            <a:prstDash val="solid"/>
            <a:headEnd type="oval" w="lg" len="lg"/>
            <a:tailEnd type="none" w="sm" len="sm"/>
          </a:ln>
        </p:spPr>
      </p:sp>
      <p:grpSp>
        <p:nvGrpSpPr>
          <p:cNvPr id="9" name="Group 9"/>
          <p:cNvGrpSpPr/>
          <p:nvPr/>
        </p:nvGrpSpPr>
        <p:grpSpPr>
          <a:xfrm>
            <a:off x="2016345" y="3807521"/>
            <a:ext cx="2504374" cy="2504374"/>
            <a:chOff x="0" y="0"/>
            <a:chExt cx="659588" cy="659588"/>
          </a:xfrm>
        </p:grpSpPr>
        <p:sp>
          <p:nvSpPr>
            <p:cNvPr id="10" name="Freeform 10"/>
            <p:cNvSpPr/>
            <p:nvPr/>
          </p:nvSpPr>
          <p:spPr>
            <a:xfrm>
              <a:off x="0" y="0"/>
              <a:ext cx="659588" cy="659588"/>
            </a:xfrm>
            <a:custGeom>
              <a:avLst/>
              <a:gdLst/>
              <a:ahLst/>
              <a:cxnLst/>
              <a:rect l="l" t="t" r="r" b="b"/>
              <a:pathLst>
                <a:path w="659588" h="659588">
                  <a:moveTo>
                    <a:pt x="0" y="0"/>
                  </a:moveTo>
                  <a:lnTo>
                    <a:pt x="659588" y="0"/>
                  </a:lnTo>
                  <a:lnTo>
                    <a:pt x="659588" y="659588"/>
                  </a:lnTo>
                  <a:lnTo>
                    <a:pt x="0" y="659588"/>
                  </a:lnTo>
                  <a:close/>
                </a:path>
              </a:pathLst>
            </a:custGeom>
            <a:solidFill>
              <a:srgbClr val="BFC0C0"/>
            </a:solidFill>
          </p:spPr>
        </p:sp>
        <p:sp>
          <p:nvSpPr>
            <p:cNvPr id="11" name="TextBox 11"/>
            <p:cNvSpPr txBox="1"/>
            <p:nvPr/>
          </p:nvSpPr>
          <p:spPr>
            <a:xfrm>
              <a:off x="0" y="-38100"/>
              <a:ext cx="659588" cy="697688"/>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2073679" y="3864855"/>
            <a:ext cx="2389705" cy="2389705"/>
            <a:chOff x="0" y="0"/>
            <a:chExt cx="659588" cy="659588"/>
          </a:xfrm>
        </p:grpSpPr>
        <p:sp>
          <p:nvSpPr>
            <p:cNvPr id="13" name="Freeform 13"/>
            <p:cNvSpPr/>
            <p:nvPr/>
          </p:nvSpPr>
          <p:spPr>
            <a:xfrm>
              <a:off x="0" y="0"/>
              <a:ext cx="659588" cy="659588"/>
            </a:xfrm>
            <a:custGeom>
              <a:avLst/>
              <a:gdLst/>
              <a:ahLst/>
              <a:cxnLst/>
              <a:rect l="l" t="t" r="r" b="b"/>
              <a:pathLst>
                <a:path w="659588" h="659588">
                  <a:moveTo>
                    <a:pt x="0" y="0"/>
                  </a:moveTo>
                  <a:lnTo>
                    <a:pt x="659588" y="0"/>
                  </a:lnTo>
                  <a:lnTo>
                    <a:pt x="659588" y="659588"/>
                  </a:lnTo>
                  <a:lnTo>
                    <a:pt x="0" y="659588"/>
                  </a:lnTo>
                  <a:close/>
                </a:path>
              </a:pathLst>
            </a:custGeom>
            <a:ln w="47625" cap="sq">
              <a:solidFill>
                <a:srgbClr val="FFFFFF"/>
              </a:solidFill>
              <a:prstDash val="solid"/>
              <a:miter/>
            </a:ln>
          </p:spPr>
        </p:sp>
        <p:sp>
          <p:nvSpPr>
            <p:cNvPr id="14" name="TextBox 14"/>
            <p:cNvSpPr txBox="1"/>
            <p:nvPr/>
          </p:nvSpPr>
          <p:spPr>
            <a:xfrm>
              <a:off x="0" y="-38100"/>
              <a:ext cx="659588" cy="697688"/>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2700982" y="4522566"/>
            <a:ext cx="1135100" cy="969994"/>
          </a:xfrm>
          <a:custGeom>
            <a:avLst/>
            <a:gdLst/>
            <a:ahLst/>
            <a:cxnLst/>
            <a:rect l="l" t="t" r="r" b="b"/>
            <a:pathLst>
              <a:path w="1135100" h="969994">
                <a:moveTo>
                  <a:pt x="0" y="0"/>
                </a:moveTo>
                <a:lnTo>
                  <a:pt x="1135100" y="0"/>
                </a:lnTo>
                <a:lnTo>
                  <a:pt x="1135100" y="969994"/>
                </a:lnTo>
                <a:lnTo>
                  <a:pt x="0" y="96999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6" name="TextBox 16"/>
          <p:cNvSpPr txBox="1"/>
          <p:nvPr/>
        </p:nvSpPr>
        <p:spPr>
          <a:xfrm>
            <a:off x="2015846" y="8062277"/>
            <a:ext cx="2505371" cy="1190625"/>
          </a:xfrm>
          <a:prstGeom prst="rect">
            <a:avLst/>
          </a:prstGeom>
        </p:spPr>
        <p:txBody>
          <a:bodyPr lIns="0" tIns="0" rIns="0" bIns="0" rtlCol="0" anchor="t">
            <a:spAutoFit/>
          </a:bodyPr>
          <a:lstStyle/>
          <a:p>
            <a:pPr algn="ctr">
              <a:lnSpc>
                <a:spcPts val="1919"/>
              </a:lnSpc>
            </a:pPr>
            <a:r>
              <a:rPr lang="en-US" sz="1599">
                <a:solidFill>
                  <a:srgbClr val="FFFFFF"/>
                </a:solidFill>
                <a:latin typeface="Open Sans"/>
                <a:ea typeface="Open Sans"/>
                <a:cs typeface="Open Sans"/>
                <a:sym typeface="Open Sans"/>
              </a:rPr>
              <a:t>We are a creative team with designs that have received high praise from domestic and international companies.</a:t>
            </a:r>
          </a:p>
        </p:txBody>
      </p:sp>
      <p:sp>
        <p:nvSpPr>
          <p:cNvPr id="17" name="TextBox 17"/>
          <p:cNvSpPr txBox="1"/>
          <p:nvPr/>
        </p:nvSpPr>
        <p:spPr>
          <a:xfrm>
            <a:off x="1770748" y="7297045"/>
            <a:ext cx="2995567" cy="628650"/>
          </a:xfrm>
          <a:prstGeom prst="rect">
            <a:avLst/>
          </a:prstGeom>
        </p:spPr>
        <p:txBody>
          <a:bodyPr lIns="0" tIns="0" rIns="0" bIns="0" rtlCol="0" anchor="t">
            <a:spAutoFit/>
          </a:bodyPr>
          <a:lstStyle/>
          <a:p>
            <a:pPr algn="ctr">
              <a:lnSpc>
                <a:spcPts val="2520"/>
              </a:lnSpc>
            </a:pPr>
            <a:r>
              <a:rPr lang="en-US" sz="2100" b="1">
                <a:solidFill>
                  <a:srgbClr val="FFFFFF"/>
                </a:solidFill>
                <a:latin typeface="Open Sans Bold"/>
                <a:ea typeface="Open Sans Bold"/>
                <a:cs typeface="Open Sans Bold"/>
                <a:sym typeface="Open Sans Bold"/>
              </a:rPr>
              <a:t>A TOP-CLASS DESIGN TEAM</a:t>
            </a:r>
          </a:p>
        </p:txBody>
      </p:sp>
      <p:grpSp>
        <p:nvGrpSpPr>
          <p:cNvPr id="18" name="Group 18"/>
          <p:cNvGrpSpPr/>
          <p:nvPr/>
        </p:nvGrpSpPr>
        <p:grpSpPr>
          <a:xfrm>
            <a:off x="4954079" y="3807521"/>
            <a:ext cx="2504374" cy="2504374"/>
            <a:chOff x="0" y="0"/>
            <a:chExt cx="659588" cy="659588"/>
          </a:xfrm>
        </p:grpSpPr>
        <p:sp>
          <p:nvSpPr>
            <p:cNvPr id="19" name="Freeform 19"/>
            <p:cNvSpPr/>
            <p:nvPr/>
          </p:nvSpPr>
          <p:spPr>
            <a:xfrm>
              <a:off x="0" y="0"/>
              <a:ext cx="659588" cy="659588"/>
            </a:xfrm>
            <a:custGeom>
              <a:avLst/>
              <a:gdLst/>
              <a:ahLst/>
              <a:cxnLst/>
              <a:rect l="l" t="t" r="r" b="b"/>
              <a:pathLst>
                <a:path w="659588" h="659588">
                  <a:moveTo>
                    <a:pt x="0" y="0"/>
                  </a:moveTo>
                  <a:lnTo>
                    <a:pt x="659588" y="0"/>
                  </a:lnTo>
                  <a:lnTo>
                    <a:pt x="659588" y="659588"/>
                  </a:lnTo>
                  <a:lnTo>
                    <a:pt x="0" y="659588"/>
                  </a:lnTo>
                  <a:close/>
                </a:path>
              </a:pathLst>
            </a:custGeom>
            <a:solidFill>
              <a:srgbClr val="BFC0C0"/>
            </a:solidFill>
          </p:spPr>
        </p:sp>
        <p:sp>
          <p:nvSpPr>
            <p:cNvPr id="20" name="TextBox 20"/>
            <p:cNvSpPr txBox="1"/>
            <p:nvPr/>
          </p:nvSpPr>
          <p:spPr>
            <a:xfrm>
              <a:off x="0" y="-38100"/>
              <a:ext cx="659588" cy="697688"/>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5011413" y="3864855"/>
            <a:ext cx="2389705" cy="2389705"/>
            <a:chOff x="0" y="0"/>
            <a:chExt cx="659588" cy="659588"/>
          </a:xfrm>
        </p:grpSpPr>
        <p:sp>
          <p:nvSpPr>
            <p:cNvPr id="22" name="Freeform 22"/>
            <p:cNvSpPr/>
            <p:nvPr/>
          </p:nvSpPr>
          <p:spPr>
            <a:xfrm>
              <a:off x="0" y="0"/>
              <a:ext cx="659588" cy="659588"/>
            </a:xfrm>
            <a:custGeom>
              <a:avLst/>
              <a:gdLst/>
              <a:ahLst/>
              <a:cxnLst/>
              <a:rect l="l" t="t" r="r" b="b"/>
              <a:pathLst>
                <a:path w="659588" h="659588">
                  <a:moveTo>
                    <a:pt x="0" y="0"/>
                  </a:moveTo>
                  <a:lnTo>
                    <a:pt x="659588" y="0"/>
                  </a:lnTo>
                  <a:lnTo>
                    <a:pt x="659588" y="659588"/>
                  </a:lnTo>
                  <a:lnTo>
                    <a:pt x="0" y="659588"/>
                  </a:lnTo>
                  <a:close/>
                </a:path>
              </a:pathLst>
            </a:custGeom>
            <a:ln w="47625" cap="sq">
              <a:solidFill>
                <a:srgbClr val="FFFFFF"/>
              </a:solidFill>
              <a:prstDash val="solid"/>
              <a:miter/>
            </a:ln>
          </p:spPr>
        </p:sp>
        <p:sp>
          <p:nvSpPr>
            <p:cNvPr id="23" name="TextBox 23"/>
            <p:cNvSpPr txBox="1"/>
            <p:nvPr/>
          </p:nvSpPr>
          <p:spPr>
            <a:xfrm>
              <a:off x="0" y="-38100"/>
              <a:ext cx="659588" cy="697688"/>
            </a:xfrm>
            <a:prstGeom prst="rect">
              <a:avLst/>
            </a:prstGeom>
          </p:spPr>
          <p:txBody>
            <a:bodyPr lIns="50800" tIns="50800" rIns="50800" bIns="50800" rtlCol="0" anchor="ctr"/>
            <a:lstStyle/>
            <a:p>
              <a:pPr algn="ctr">
                <a:lnSpc>
                  <a:spcPts val="2659"/>
                </a:lnSpc>
              </a:pPr>
              <a:endParaRPr/>
            </a:p>
          </p:txBody>
        </p:sp>
      </p:grpSp>
      <p:sp>
        <p:nvSpPr>
          <p:cNvPr id="25" name="Freeform 25"/>
          <p:cNvSpPr/>
          <p:nvPr/>
        </p:nvSpPr>
        <p:spPr>
          <a:xfrm>
            <a:off x="5708091" y="4561533"/>
            <a:ext cx="996350" cy="996350"/>
          </a:xfrm>
          <a:custGeom>
            <a:avLst/>
            <a:gdLst/>
            <a:ahLst/>
            <a:cxnLst/>
            <a:rect l="l" t="t" r="r" b="b"/>
            <a:pathLst>
              <a:path w="996350" h="996350">
                <a:moveTo>
                  <a:pt x="0" y="0"/>
                </a:moveTo>
                <a:lnTo>
                  <a:pt x="996350" y="0"/>
                </a:lnTo>
                <a:lnTo>
                  <a:pt x="996350" y="996350"/>
                </a:lnTo>
                <a:lnTo>
                  <a:pt x="0" y="99635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a:ln cap="sq">
            <a:noFill/>
            <a:prstDash val="solid"/>
            <a:miter/>
          </a:ln>
        </p:spPr>
      </p:sp>
      <p:sp>
        <p:nvSpPr>
          <p:cNvPr id="26" name="TextBox 26"/>
          <p:cNvSpPr txBox="1"/>
          <p:nvPr/>
        </p:nvSpPr>
        <p:spPr>
          <a:xfrm>
            <a:off x="4953580" y="8062277"/>
            <a:ext cx="2505371" cy="1428750"/>
          </a:xfrm>
          <a:prstGeom prst="rect">
            <a:avLst/>
          </a:prstGeom>
        </p:spPr>
        <p:txBody>
          <a:bodyPr lIns="0" tIns="0" rIns="0" bIns="0" rtlCol="0" anchor="t">
            <a:spAutoFit/>
          </a:bodyPr>
          <a:lstStyle/>
          <a:p>
            <a:pPr algn="ctr">
              <a:lnSpc>
                <a:spcPts val="1919"/>
              </a:lnSpc>
            </a:pPr>
            <a:r>
              <a:rPr lang="en-US" sz="1599">
                <a:solidFill>
                  <a:srgbClr val="FFFFFF"/>
                </a:solidFill>
                <a:latin typeface="Open Sans"/>
                <a:ea typeface="Open Sans"/>
                <a:cs typeface="Open Sans"/>
                <a:sym typeface="Open Sans"/>
              </a:rPr>
              <a:t>You don't want to wait, and neither do we. For many years, we've consistently completed projects on time or ahead of schedule.</a:t>
            </a:r>
          </a:p>
        </p:txBody>
      </p:sp>
      <p:sp>
        <p:nvSpPr>
          <p:cNvPr id="27" name="TextBox 27"/>
          <p:cNvSpPr txBox="1"/>
          <p:nvPr/>
        </p:nvSpPr>
        <p:spPr>
          <a:xfrm>
            <a:off x="4953580" y="7239895"/>
            <a:ext cx="2505371" cy="628650"/>
          </a:xfrm>
          <a:prstGeom prst="rect">
            <a:avLst/>
          </a:prstGeom>
        </p:spPr>
        <p:txBody>
          <a:bodyPr lIns="0" tIns="0" rIns="0" bIns="0" rtlCol="0" anchor="t">
            <a:spAutoFit/>
          </a:bodyPr>
          <a:lstStyle/>
          <a:p>
            <a:pPr algn="ctr">
              <a:lnSpc>
                <a:spcPts val="2520"/>
              </a:lnSpc>
            </a:pPr>
            <a:r>
              <a:rPr lang="en-US" sz="2100" b="1">
                <a:solidFill>
                  <a:srgbClr val="FFFFFF"/>
                </a:solidFill>
                <a:latin typeface="Open Sans Bold"/>
                <a:ea typeface="Open Sans Bold"/>
                <a:cs typeface="Open Sans Bold"/>
                <a:sym typeface="Open Sans Bold"/>
              </a:rPr>
              <a:t>100% PROGRESS</a:t>
            </a:r>
          </a:p>
          <a:p>
            <a:pPr algn="ctr">
              <a:lnSpc>
                <a:spcPts val="2520"/>
              </a:lnSpc>
            </a:pPr>
            <a:r>
              <a:rPr lang="en-US" sz="2100" b="1">
                <a:solidFill>
                  <a:srgbClr val="FFFFFF"/>
                </a:solidFill>
                <a:latin typeface="Open Sans Bold"/>
                <a:ea typeface="Open Sans Bold"/>
                <a:cs typeface="Open Sans Bold"/>
                <a:sym typeface="Open Sans Bold"/>
              </a:rPr>
              <a:t>guarantEED</a:t>
            </a:r>
          </a:p>
        </p:txBody>
      </p:sp>
      <p:grpSp>
        <p:nvGrpSpPr>
          <p:cNvPr id="28" name="Group 28"/>
          <p:cNvGrpSpPr/>
          <p:nvPr/>
        </p:nvGrpSpPr>
        <p:grpSpPr>
          <a:xfrm>
            <a:off x="7891813" y="3807521"/>
            <a:ext cx="2504374" cy="2504374"/>
            <a:chOff x="0" y="0"/>
            <a:chExt cx="659588" cy="659588"/>
          </a:xfrm>
        </p:grpSpPr>
        <p:sp>
          <p:nvSpPr>
            <p:cNvPr id="29" name="Freeform 29"/>
            <p:cNvSpPr/>
            <p:nvPr/>
          </p:nvSpPr>
          <p:spPr>
            <a:xfrm>
              <a:off x="0" y="0"/>
              <a:ext cx="659588" cy="659588"/>
            </a:xfrm>
            <a:custGeom>
              <a:avLst/>
              <a:gdLst/>
              <a:ahLst/>
              <a:cxnLst/>
              <a:rect l="l" t="t" r="r" b="b"/>
              <a:pathLst>
                <a:path w="659588" h="659588">
                  <a:moveTo>
                    <a:pt x="0" y="0"/>
                  </a:moveTo>
                  <a:lnTo>
                    <a:pt x="659588" y="0"/>
                  </a:lnTo>
                  <a:lnTo>
                    <a:pt x="659588" y="659588"/>
                  </a:lnTo>
                  <a:lnTo>
                    <a:pt x="0" y="659588"/>
                  </a:lnTo>
                  <a:close/>
                </a:path>
              </a:pathLst>
            </a:custGeom>
            <a:solidFill>
              <a:srgbClr val="BFC0C0"/>
            </a:solidFill>
          </p:spPr>
        </p:sp>
        <p:sp>
          <p:nvSpPr>
            <p:cNvPr id="30" name="TextBox 30"/>
            <p:cNvSpPr txBox="1"/>
            <p:nvPr/>
          </p:nvSpPr>
          <p:spPr>
            <a:xfrm>
              <a:off x="0" y="-38100"/>
              <a:ext cx="659588" cy="697688"/>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7949148" y="3864855"/>
            <a:ext cx="2389705" cy="2389705"/>
            <a:chOff x="0" y="0"/>
            <a:chExt cx="659588" cy="659588"/>
          </a:xfrm>
        </p:grpSpPr>
        <p:sp>
          <p:nvSpPr>
            <p:cNvPr id="32" name="Freeform 32"/>
            <p:cNvSpPr/>
            <p:nvPr/>
          </p:nvSpPr>
          <p:spPr>
            <a:xfrm>
              <a:off x="0" y="0"/>
              <a:ext cx="659588" cy="659588"/>
            </a:xfrm>
            <a:custGeom>
              <a:avLst/>
              <a:gdLst/>
              <a:ahLst/>
              <a:cxnLst/>
              <a:rect l="l" t="t" r="r" b="b"/>
              <a:pathLst>
                <a:path w="659588" h="659588">
                  <a:moveTo>
                    <a:pt x="0" y="0"/>
                  </a:moveTo>
                  <a:lnTo>
                    <a:pt x="659588" y="0"/>
                  </a:lnTo>
                  <a:lnTo>
                    <a:pt x="659588" y="659588"/>
                  </a:lnTo>
                  <a:lnTo>
                    <a:pt x="0" y="659588"/>
                  </a:lnTo>
                  <a:close/>
                </a:path>
              </a:pathLst>
            </a:custGeom>
            <a:ln w="47625" cap="sq">
              <a:solidFill>
                <a:srgbClr val="FFFFFF"/>
              </a:solidFill>
              <a:prstDash val="solid"/>
              <a:miter/>
            </a:ln>
          </p:spPr>
        </p:sp>
        <p:sp>
          <p:nvSpPr>
            <p:cNvPr id="33" name="TextBox 33"/>
            <p:cNvSpPr txBox="1"/>
            <p:nvPr/>
          </p:nvSpPr>
          <p:spPr>
            <a:xfrm>
              <a:off x="0" y="-38100"/>
              <a:ext cx="659588" cy="697688"/>
            </a:xfrm>
            <a:prstGeom prst="rect">
              <a:avLst/>
            </a:prstGeom>
          </p:spPr>
          <p:txBody>
            <a:bodyPr lIns="50800" tIns="50800" rIns="50800" bIns="50800" rtlCol="0" anchor="ctr"/>
            <a:lstStyle/>
            <a:p>
              <a:pPr algn="ctr">
                <a:lnSpc>
                  <a:spcPts val="2659"/>
                </a:lnSpc>
              </a:pPr>
              <a:endParaRPr/>
            </a:p>
          </p:txBody>
        </p:sp>
      </p:grpSp>
      <p:sp>
        <p:nvSpPr>
          <p:cNvPr id="34" name="AutoShape 34"/>
          <p:cNvSpPr/>
          <p:nvPr/>
        </p:nvSpPr>
        <p:spPr>
          <a:xfrm flipV="1">
            <a:off x="9144000" y="6242462"/>
            <a:ext cx="0" cy="682404"/>
          </a:xfrm>
          <a:prstGeom prst="line">
            <a:avLst/>
          </a:prstGeom>
          <a:ln w="47625" cap="rnd">
            <a:solidFill>
              <a:srgbClr val="FFFFFF"/>
            </a:solidFill>
            <a:prstDash val="solid"/>
            <a:headEnd type="oval" w="lg" len="lg"/>
            <a:tailEnd type="none" w="sm" len="sm"/>
          </a:ln>
        </p:spPr>
      </p:sp>
      <p:sp>
        <p:nvSpPr>
          <p:cNvPr id="35" name="Freeform 35"/>
          <p:cNvSpPr/>
          <p:nvPr/>
        </p:nvSpPr>
        <p:spPr>
          <a:xfrm>
            <a:off x="8589166" y="4460994"/>
            <a:ext cx="1114696" cy="1197427"/>
          </a:xfrm>
          <a:custGeom>
            <a:avLst/>
            <a:gdLst/>
            <a:ahLst/>
            <a:cxnLst/>
            <a:rect l="l" t="t" r="r" b="b"/>
            <a:pathLst>
              <a:path w="1114696" h="1197427">
                <a:moveTo>
                  <a:pt x="0" y="0"/>
                </a:moveTo>
                <a:lnTo>
                  <a:pt x="1114696" y="0"/>
                </a:lnTo>
                <a:lnTo>
                  <a:pt x="1114696" y="1197427"/>
                </a:lnTo>
                <a:lnTo>
                  <a:pt x="0" y="1197427"/>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a:ln cap="sq">
            <a:noFill/>
            <a:prstDash val="solid"/>
            <a:miter/>
          </a:ln>
        </p:spPr>
      </p:sp>
      <p:sp>
        <p:nvSpPr>
          <p:cNvPr id="36" name="TextBox 36"/>
          <p:cNvSpPr txBox="1"/>
          <p:nvPr/>
        </p:nvSpPr>
        <p:spPr>
          <a:xfrm>
            <a:off x="7891315" y="8062277"/>
            <a:ext cx="2505371" cy="1428750"/>
          </a:xfrm>
          <a:prstGeom prst="rect">
            <a:avLst/>
          </a:prstGeom>
        </p:spPr>
        <p:txBody>
          <a:bodyPr lIns="0" tIns="0" rIns="0" bIns="0" rtlCol="0" anchor="t">
            <a:spAutoFit/>
          </a:bodyPr>
          <a:lstStyle/>
          <a:p>
            <a:pPr algn="ctr">
              <a:lnSpc>
                <a:spcPts val="1919"/>
              </a:lnSpc>
            </a:pPr>
            <a:r>
              <a:rPr lang="en-US" sz="1599">
                <a:solidFill>
                  <a:srgbClr val="FFFFFF"/>
                </a:solidFill>
                <a:latin typeface="Open Sans"/>
                <a:ea typeface="Open Sans"/>
                <a:cs typeface="Open Sans"/>
                <a:sym typeface="Open Sans"/>
              </a:rPr>
              <a:t>With our expertise and extensive implementation experience, we are always supportive and flexible in our approach to our clients.</a:t>
            </a:r>
          </a:p>
        </p:txBody>
      </p:sp>
      <p:sp>
        <p:nvSpPr>
          <p:cNvPr id="37" name="TextBox 37"/>
          <p:cNvSpPr txBox="1"/>
          <p:nvPr/>
        </p:nvSpPr>
        <p:spPr>
          <a:xfrm>
            <a:off x="7891315" y="7239895"/>
            <a:ext cx="2748721" cy="628650"/>
          </a:xfrm>
          <a:prstGeom prst="rect">
            <a:avLst/>
          </a:prstGeom>
        </p:spPr>
        <p:txBody>
          <a:bodyPr lIns="0" tIns="0" rIns="0" bIns="0" rtlCol="0" anchor="t">
            <a:spAutoFit/>
          </a:bodyPr>
          <a:lstStyle/>
          <a:p>
            <a:pPr algn="ctr">
              <a:lnSpc>
                <a:spcPts val="2520"/>
              </a:lnSpc>
            </a:pPr>
            <a:r>
              <a:rPr lang="en-US" sz="2100" b="1">
                <a:solidFill>
                  <a:srgbClr val="FFFFFF"/>
                </a:solidFill>
                <a:latin typeface="Open Sans Bold"/>
                <a:ea typeface="Open Sans Bold"/>
                <a:cs typeface="Open Sans Bold"/>
                <a:sym typeface="Open Sans Bold"/>
              </a:rPr>
              <a:t> UNDERSTANDING</a:t>
            </a:r>
          </a:p>
          <a:p>
            <a:pPr algn="ctr">
              <a:lnSpc>
                <a:spcPts val="2520"/>
              </a:lnSpc>
            </a:pPr>
            <a:r>
              <a:rPr lang="en-US" sz="2100" b="1">
                <a:solidFill>
                  <a:srgbClr val="FFFFFF"/>
                </a:solidFill>
                <a:latin typeface="Open Sans Bold"/>
                <a:ea typeface="Open Sans Bold"/>
                <a:cs typeface="Open Sans Bold"/>
                <a:sym typeface="Open Sans Bold"/>
              </a:rPr>
              <a:t>THE CUSTOMER</a:t>
            </a:r>
          </a:p>
        </p:txBody>
      </p:sp>
      <p:grpSp>
        <p:nvGrpSpPr>
          <p:cNvPr id="38" name="Group 38"/>
          <p:cNvGrpSpPr/>
          <p:nvPr/>
        </p:nvGrpSpPr>
        <p:grpSpPr>
          <a:xfrm>
            <a:off x="10829547" y="3807521"/>
            <a:ext cx="2504374" cy="2504374"/>
            <a:chOff x="0" y="0"/>
            <a:chExt cx="659588" cy="659588"/>
          </a:xfrm>
        </p:grpSpPr>
        <p:sp>
          <p:nvSpPr>
            <p:cNvPr id="39" name="Freeform 39"/>
            <p:cNvSpPr/>
            <p:nvPr/>
          </p:nvSpPr>
          <p:spPr>
            <a:xfrm>
              <a:off x="0" y="0"/>
              <a:ext cx="659588" cy="659588"/>
            </a:xfrm>
            <a:custGeom>
              <a:avLst/>
              <a:gdLst/>
              <a:ahLst/>
              <a:cxnLst/>
              <a:rect l="l" t="t" r="r" b="b"/>
              <a:pathLst>
                <a:path w="659588" h="659588">
                  <a:moveTo>
                    <a:pt x="0" y="0"/>
                  </a:moveTo>
                  <a:lnTo>
                    <a:pt x="659588" y="0"/>
                  </a:lnTo>
                  <a:lnTo>
                    <a:pt x="659588" y="659588"/>
                  </a:lnTo>
                  <a:lnTo>
                    <a:pt x="0" y="659588"/>
                  </a:lnTo>
                  <a:close/>
                </a:path>
              </a:pathLst>
            </a:custGeom>
            <a:solidFill>
              <a:srgbClr val="BFC0C0"/>
            </a:solidFill>
          </p:spPr>
        </p:sp>
        <p:sp>
          <p:nvSpPr>
            <p:cNvPr id="40" name="TextBox 40"/>
            <p:cNvSpPr txBox="1"/>
            <p:nvPr/>
          </p:nvSpPr>
          <p:spPr>
            <a:xfrm>
              <a:off x="0" y="-38100"/>
              <a:ext cx="659588" cy="697688"/>
            </a:xfrm>
            <a:prstGeom prst="rect">
              <a:avLst/>
            </a:prstGeom>
          </p:spPr>
          <p:txBody>
            <a:bodyPr lIns="50800" tIns="50800" rIns="50800" bIns="50800" rtlCol="0" anchor="ctr"/>
            <a:lstStyle/>
            <a:p>
              <a:pPr algn="ctr">
                <a:lnSpc>
                  <a:spcPts val="2659"/>
                </a:lnSpc>
              </a:pPr>
              <a:endParaRPr/>
            </a:p>
          </p:txBody>
        </p:sp>
      </p:grpSp>
      <p:grpSp>
        <p:nvGrpSpPr>
          <p:cNvPr id="41" name="Group 41"/>
          <p:cNvGrpSpPr/>
          <p:nvPr/>
        </p:nvGrpSpPr>
        <p:grpSpPr>
          <a:xfrm>
            <a:off x="10886882" y="3864855"/>
            <a:ext cx="2389705" cy="2389705"/>
            <a:chOff x="0" y="0"/>
            <a:chExt cx="659588" cy="659588"/>
          </a:xfrm>
        </p:grpSpPr>
        <p:sp>
          <p:nvSpPr>
            <p:cNvPr id="42" name="Freeform 42"/>
            <p:cNvSpPr/>
            <p:nvPr/>
          </p:nvSpPr>
          <p:spPr>
            <a:xfrm>
              <a:off x="0" y="0"/>
              <a:ext cx="659588" cy="659588"/>
            </a:xfrm>
            <a:custGeom>
              <a:avLst/>
              <a:gdLst/>
              <a:ahLst/>
              <a:cxnLst/>
              <a:rect l="l" t="t" r="r" b="b"/>
              <a:pathLst>
                <a:path w="659588" h="659588">
                  <a:moveTo>
                    <a:pt x="0" y="0"/>
                  </a:moveTo>
                  <a:lnTo>
                    <a:pt x="659588" y="0"/>
                  </a:lnTo>
                  <a:lnTo>
                    <a:pt x="659588" y="659588"/>
                  </a:lnTo>
                  <a:lnTo>
                    <a:pt x="0" y="659588"/>
                  </a:lnTo>
                  <a:close/>
                </a:path>
              </a:pathLst>
            </a:custGeom>
            <a:ln w="47625" cap="sq">
              <a:solidFill>
                <a:srgbClr val="FFFFFF"/>
              </a:solidFill>
              <a:prstDash val="solid"/>
              <a:miter/>
            </a:ln>
          </p:spPr>
        </p:sp>
        <p:sp>
          <p:nvSpPr>
            <p:cNvPr id="43" name="TextBox 43"/>
            <p:cNvSpPr txBox="1"/>
            <p:nvPr/>
          </p:nvSpPr>
          <p:spPr>
            <a:xfrm>
              <a:off x="0" y="-38100"/>
              <a:ext cx="659588" cy="697688"/>
            </a:xfrm>
            <a:prstGeom prst="rect">
              <a:avLst/>
            </a:prstGeom>
          </p:spPr>
          <p:txBody>
            <a:bodyPr lIns="50800" tIns="50800" rIns="50800" bIns="50800" rtlCol="0" anchor="ctr"/>
            <a:lstStyle/>
            <a:p>
              <a:pPr algn="ctr">
                <a:lnSpc>
                  <a:spcPts val="2659"/>
                </a:lnSpc>
              </a:pPr>
              <a:endParaRPr/>
            </a:p>
          </p:txBody>
        </p:sp>
      </p:grpSp>
      <p:sp>
        <p:nvSpPr>
          <p:cNvPr id="44" name="Freeform 44"/>
          <p:cNvSpPr/>
          <p:nvPr/>
        </p:nvSpPr>
        <p:spPr>
          <a:xfrm>
            <a:off x="11462130" y="4491995"/>
            <a:ext cx="1239209" cy="1135425"/>
          </a:xfrm>
          <a:custGeom>
            <a:avLst/>
            <a:gdLst/>
            <a:ahLst/>
            <a:cxnLst/>
            <a:rect l="l" t="t" r="r" b="b"/>
            <a:pathLst>
              <a:path w="1239209" h="1135425">
                <a:moveTo>
                  <a:pt x="0" y="0"/>
                </a:moveTo>
                <a:lnTo>
                  <a:pt x="1239209" y="0"/>
                </a:lnTo>
                <a:lnTo>
                  <a:pt x="1239209" y="1135425"/>
                </a:lnTo>
                <a:lnTo>
                  <a:pt x="0" y="113542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a:ln cap="sq">
            <a:noFill/>
            <a:prstDash val="solid"/>
            <a:miter/>
          </a:ln>
        </p:spPr>
      </p:sp>
      <p:sp>
        <p:nvSpPr>
          <p:cNvPr id="45" name="TextBox 45"/>
          <p:cNvSpPr txBox="1"/>
          <p:nvPr/>
        </p:nvSpPr>
        <p:spPr>
          <a:xfrm>
            <a:off x="10829049" y="8062277"/>
            <a:ext cx="2505371" cy="1190625"/>
          </a:xfrm>
          <a:prstGeom prst="rect">
            <a:avLst/>
          </a:prstGeom>
        </p:spPr>
        <p:txBody>
          <a:bodyPr lIns="0" tIns="0" rIns="0" bIns="0" rtlCol="0" anchor="t">
            <a:spAutoFit/>
          </a:bodyPr>
          <a:lstStyle/>
          <a:p>
            <a:pPr algn="ctr">
              <a:lnSpc>
                <a:spcPts val="1919"/>
              </a:lnSpc>
            </a:pPr>
            <a:r>
              <a:rPr lang="en-US" sz="1599">
                <a:solidFill>
                  <a:srgbClr val="FFFFFF"/>
                </a:solidFill>
                <a:latin typeface="Open Sans"/>
                <a:ea typeface="Open Sans"/>
                <a:cs typeface="Open Sans"/>
                <a:sym typeface="Open Sans"/>
              </a:rPr>
              <a:t>We are experts in optimal office design. Our professionalism and experience will help you save time and money.</a:t>
            </a:r>
          </a:p>
        </p:txBody>
      </p:sp>
      <p:sp>
        <p:nvSpPr>
          <p:cNvPr id="46" name="TextBox 46"/>
          <p:cNvSpPr txBox="1"/>
          <p:nvPr/>
        </p:nvSpPr>
        <p:spPr>
          <a:xfrm>
            <a:off x="10829049" y="7239895"/>
            <a:ext cx="2505371" cy="314325"/>
          </a:xfrm>
          <a:prstGeom prst="rect">
            <a:avLst/>
          </a:prstGeom>
        </p:spPr>
        <p:txBody>
          <a:bodyPr lIns="0" tIns="0" rIns="0" bIns="0" rtlCol="0" anchor="t">
            <a:spAutoFit/>
          </a:bodyPr>
          <a:lstStyle/>
          <a:p>
            <a:pPr algn="ctr">
              <a:lnSpc>
                <a:spcPts val="2520"/>
              </a:lnSpc>
            </a:pPr>
            <a:r>
              <a:rPr lang="en-US" sz="2100" b="1">
                <a:solidFill>
                  <a:srgbClr val="FFFFFF"/>
                </a:solidFill>
                <a:latin typeface="Open Sans Bold"/>
                <a:ea typeface="Open Sans Bold"/>
                <a:cs typeface="Open Sans Bold"/>
                <a:sym typeface="Open Sans Bold"/>
              </a:rPr>
              <a:t>COST SAVINGS</a:t>
            </a:r>
          </a:p>
        </p:txBody>
      </p:sp>
      <p:grpSp>
        <p:nvGrpSpPr>
          <p:cNvPr id="47" name="Group 47"/>
          <p:cNvGrpSpPr/>
          <p:nvPr/>
        </p:nvGrpSpPr>
        <p:grpSpPr>
          <a:xfrm>
            <a:off x="13767281" y="3807521"/>
            <a:ext cx="2504374" cy="2504374"/>
            <a:chOff x="0" y="0"/>
            <a:chExt cx="659588" cy="659588"/>
          </a:xfrm>
        </p:grpSpPr>
        <p:sp>
          <p:nvSpPr>
            <p:cNvPr id="48" name="Freeform 48"/>
            <p:cNvSpPr/>
            <p:nvPr/>
          </p:nvSpPr>
          <p:spPr>
            <a:xfrm>
              <a:off x="0" y="0"/>
              <a:ext cx="659588" cy="659588"/>
            </a:xfrm>
            <a:custGeom>
              <a:avLst/>
              <a:gdLst/>
              <a:ahLst/>
              <a:cxnLst/>
              <a:rect l="l" t="t" r="r" b="b"/>
              <a:pathLst>
                <a:path w="659588" h="659588">
                  <a:moveTo>
                    <a:pt x="0" y="0"/>
                  </a:moveTo>
                  <a:lnTo>
                    <a:pt x="659588" y="0"/>
                  </a:lnTo>
                  <a:lnTo>
                    <a:pt x="659588" y="659588"/>
                  </a:lnTo>
                  <a:lnTo>
                    <a:pt x="0" y="659588"/>
                  </a:lnTo>
                  <a:close/>
                </a:path>
              </a:pathLst>
            </a:custGeom>
            <a:solidFill>
              <a:srgbClr val="BFC0C0"/>
            </a:solidFill>
          </p:spPr>
        </p:sp>
        <p:sp>
          <p:nvSpPr>
            <p:cNvPr id="49" name="TextBox 49"/>
            <p:cNvSpPr txBox="1"/>
            <p:nvPr/>
          </p:nvSpPr>
          <p:spPr>
            <a:xfrm>
              <a:off x="0" y="-38100"/>
              <a:ext cx="659588" cy="697688"/>
            </a:xfrm>
            <a:prstGeom prst="rect">
              <a:avLst/>
            </a:prstGeom>
          </p:spPr>
          <p:txBody>
            <a:bodyPr lIns="50800" tIns="50800" rIns="50800" bIns="50800" rtlCol="0" anchor="ctr"/>
            <a:lstStyle/>
            <a:p>
              <a:pPr algn="ctr">
                <a:lnSpc>
                  <a:spcPts val="2659"/>
                </a:lnSpc>
              </a:pPr>
              <a:endParaRPr/>
            </a:p>
          </p:txBody>
        </p:sp>
      </p:grpSp>
      <p:grpSp>
        <p:nvGrpSpPr>
          <p:cNvPr id="50" name="Group 50"/>
          <p:cNvGrpSpPr/>
          <p:nvPr/>
        </p:nvGrpSpPr>
        <p:grpSpPr>
          <a:xfrm>
            <a:off x="13824616" y="3864855"/>
            <a:ext cx="2389705" cy="2389705"/>
            <a:chOff x="0" y="0"/>
            <a:chExt cx="659588" cy="659588"/>
          </a:xfrm>
        </p:grpSpPr>
        <p:sp>
          <p:nvSpPr>
            <p:cNvPr id="51" name="Freeform 51"/>
            <p:cNvSpPr/>
            <p:nvPr/>
          </p:nvSpPr>
          <p:spPr>
            <a:xfrm>
              <a:off x="0" y="0"/>
              <a:ext cx="659588" cy="659588"/>
            </a:xfrm>
            <a:custGeom>
              <a:avLst/>
              <a:gdLst/>
              <a:ahLst/>
              <a:cxnLst/>
              <a:rect l="l" t="t" r="r" b="b"/>
              <a:pathLst>
                <a:path w="659588" h="659588">
                  <a:moveTo>
                    <a:pt x="0" y="0"/>
                  </a:moveTo>
                  <a:lnTo>
                    <a:pt x="659588" y="0"/>
                  </a:lnTo>
                  <a:lnTo>
                    <a:pt x="659588" y="659588"/>
                  </a:lnTo>
                  <a:lnTo>
                    <a:pt x="0" y="659588"/>
                  </a:lnTo>
                  <a:close/>
                </a:path>
              </a:pathLst>
            </a:custGeom>
            <a:ln w="47625" cap="sq">
              <a:solidFill>
                <a:srgbClr val="FFFFFF"/>
              </a:solidFill>
              <a:prstDash val="solid"/>
              <a:miter/>
            </a:ln>
          </p:spPr>
        </p:sp>
        <p:sp>
          <p:nvSpPr>
            <p:cNvPr id="52" name="TextBox 52"/>
            <p:cNvSpPr txBox="1"/>
            <p:nvPr/>
          </p:nvSpPr>
          <p:spPr>
            <a:xfrm>
              <a:off x="0" y="-38100"/>
              <a:ext cx="659588" cy="697688"/>
            </a:xfrm>
            <a:prstGeom prst="rect">
              <a:avLst/>
            </a:prstGeom>
          </p:spPr>
          <p:txBody>
            <a:bodyPr lIns="50800" tIns="50800" rIns="50800" bIns="50800" rtlCol="0" anchor="ctr"/>
            <a:lstStyle/>
            <a:p>
              <a:pPr algn="ctr">
                <a:lnSpc>
                  <a:spcPts val="2659"/>
                </a:lnSpc>
              </a:pPr>
              <a:endParaRPr/>
            </a:p>
          </p:txBody>
        </p:sp>
      </p:grpSp>
      <p:sp>
        <p:nvSpPr>
          <p:cNvPr id="53" name="AutoShape 53"/>
          <p:cNvSpPr/>
          <p:nvPr/>
        </p:nvSpPr>
        <p:spPr>
          <a:xfrm flipV="1">
            <a:off x="15048634" y="6230364"/>
            <a:ext cx="1080" cy="694503"/>
          </a:xfrm>
          <a:prstGeom prst="line">
            <a:avLst/>
          </a:prstGeom>
          <a:ln w="47625" cap="rnd">
            <a:solidFill>
              <a:srgbClr val="FFFFFF"/>
            </a:solidFill>
            <a:prstDash val="solid"/>
            <a:headEnd type="oval" w="lg" len="lg"/>
            <a:tailEnd type="none" w="sm" len="sm"/>
          </a:ln>
        </p:spPr>
      </p:sp>
      <p:sp>
        <p:nvSpPr>
          <p:cNvPr id="54" name="Freeform 54"/>
          <p:cNvSpPr/>
          <p:nvPr/>
        </p:nvSpPr>
        <p:spPr>
          <a:xfrm>
            <a:off x="14464631" y="4523597"/>
            <a:ext cx="1109674" cy="1072222"/>
          </a:xfrm>
          <a:custGeom>
            <a:avLst/>
            <a:gdLst/>
            <a:ahLst/>
            <a:cxnLst/>
            <a:rect l="l" t="t" r="r" b="b"/>
            <a:pathLst>
              <a:path w="1109674" h="1072222">
                <a:moveTo>
                  <a:pt x="0" y="0"/>
                </a:moveTo>
                <a:lnTo>
                  <a:pt x="1109674" y="0"/>
                </a:lnTo>
                <a:lnTo>
                  <a:pt x="1109674" y="1072222"/>
                </a:lnTo>
                <a:lnTo>
                  <a:pt x="0" y="1072222"/>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a:ln cap="sq">
            <a:noFill/>
            <a:prstDash val="solid"/>
            <a:miter/>
          </a:ln>
        </p:spPr>
      </p:sp>
      <p:sp>
        <p:nvSpPr>
          <p:cNvPr id="55" name="TextBox 55"/>
          <p:cNvSpPr txBox="1"/>
          <p:nvPr/>
        </p:nvSpPr>
        <p:spPr>
          <a:xfrm>
            <a:off x="13766783" y="8062277"/>
            <a:ext cx="2505371" cy="1905000"/>
          </a:xfrm>
          <a:prstGeom prst="rect">
            <a:avLst/>
          </a:prstGeom>
        </p:spPr>
        <p:txBody>
          <a:bodyPr lIns="0" tIns="0" rIns="0" bIns="0" rtlCol="0" anchor="t">
            <a:spAutoFit/>
          </a:bodyPr>
          <a:lstStyle/>
          <a:p>
            <a:pPr algn="ctr">
              <a:lnSpc>
                <a:spcPts val="1919"/>
              </a:lnSpc>
            </a:pPr>
            <a:r>
              <a:rPr lang="en-US" sz="1599">
                <a:solidFill>
                  <a:srgbClr val="FFFFFF"/>
                </a:solidFill>
                <a:latin typeface="Open Sans"/>
                <a:ea typeface="Open Sans"/>
                <a:cs typeface="Open Sans"/>
                <a:sym typeface="Open Sans"/>
              </a:rPr>
              <a:t>With experience constructing hundreds of buildings, we are confident that we automatically understand the technical issues of each builder.</a:t>
            </a:r>
          </a:p>
          <a:p>
            <a:pPr algn="ctr">
              <a:lnSpc>
                <a:spcPts val="1919"/>
              </a:lnSpc>
            </a:pPr>
            <a:endParaRPr lang="en-US" sz="1599">
              <a:solidFill>
                <a:srgbClr val="FFFFFF"/>
              </a:solidFill>
              <a:latin typeface="Open Sans"/>
              <a:ea typeface="Open Sans"/>
              <a:cs typeface="Open Sans"/>
              <a:sym typeface="Open Sans"/>
            </a:endParaRPr>
          </a:p>
        </p:txBody>
      </p:sp>
      <p:sp>
        <p:nvSpPr>
          <p:cNvPr id="56" name="TextBox 56"/>
          <p:cNvSpPr txBox="1"/>
          <p:nvPr/>
        </p:nvSpPr>
        <p:spPr>
          <a:xfrm>
            <a:off x="13766783" y="7239895"/>
            <a:ext cx="2505371" cy="628650"/>
          </a:xfrm>
          <a:prstGeom prst="rect">
            <a:avLst/>
          </a:prstGeom>
        </p:spPr>
        <p:txBody>
          <a:bodyPr lIns="0" tIns="0" rIns="0" bIns="0" rtlCol="0" anchor="t">
            <a:spAutoFit/>
          </a:bodyPr>
          <a:lstStyle/>
          <a:p>
            <a:pPr algn="ctr">
              <a:lnSpc>
                <a:spcPts val="2520"/>
              </a:lnSpc>
            </a:pPr>
            <a:r>
              <a:rPr lang="en-US" sz="2100" b="1">
                <a:solidFill>
                  <a:srgbClr val="FFFFFF"/>
                </a:solidFill>
                <a:latin typeface="Open Sans Bold"/>
                <a:ea typeface="Open Sans Bold"/>
                <a:cs typeface="Open Sans Bold"/>
                <a:sym typeface="Open Sans Bold"/>
              </a:rPr>
              <a:t>DIVERSE EXPERIENCES</a:t>
            </a:r>
          </a:p>
        </p:txBody>
      </p:sp>
      <p:sp>
        <p:nvSpPr>
          <p:cNvPr id="57" name="AutoShape 7"/>
          <p:cNvSpPr/>
          <p:nvPr/>
        </p:nvSpPr>
        <p:spPr>
          <a:xfrm flipV="1">
            <a:off x="6232603" y="6311895"/>
            <a:ext cx="0" cy="670306"/>
          </a:xfrm>
          <a:prstGeom prst="line">
            <a:avLst/>
          </a:prstGeom>
          <a:ln w="47625" cap="rnd">
            <a:solidFill>
              <a:srgbClr val="FFFFFF"/>
            </a:solidFill>
            <a:prstDash val="solid"/>
            <a:headEnd type="oval" w="lg" len="lg"/>
            <a:tailEnd type="none" w="sm" len="sm"/>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84680"/>
        </a:solidFill>
        <a:effectLst/>
      </p:bgPr>
    </p:bg>
    <p:spTree>
      <p:nvGrpSpPr>
        <p:cNvPr id="1" name=""/>
        <p:cNvGrpSpPr/>
        <p:nvPr/>
      </p:nvGrpSpPr>
      <p:grpSpPr>
        <a:xfrm>
          <a:off x="0" y="0"/>
          <a:ext cx="0" cy="0"/>
          <a:chOff x="0" y="0"/>
          <a:chExt cx="0" cy="0"/>
        </a:xfrm>
      </p:grpSpPr>
      <p:sp>
        <p:nvSpPr>
          <p:cNvPr id="2" name="Freeform 2"/>
          <p:cNvSpPr/>
          <p:nvPr/>
        </p:nvSpPr>
        <p:spPr>
          <a:xfrm>
            <a:off x="1701678" y="66686"/>
            <a:ext cx="15230441" cy="10153628"/>
          </a:xfrm>
          <a:custGeom>
            <a:avLst/>
            <a:gdLst/>
            <a:ahLst/>
            <a:cxnLst/>
            <a:rect l="l" t="t" r="r" b="b"/>
            <a:pathLst>
              <a:path w="15230441" h="10153628">
                <a:moveTo>
                  <a:pt x="0" y="0"/>
                </a:moveTo>
                <a:lnTo>
                  <a:pt x="15230441" y="0"/>
                </a:lnTo>
                <a:lnTo>
                  <a:pt x="15230441" y="10153628"/>
                </a:lnTo>
                <a:lnTo>
                  <a:pt x="0" y="10153628"/>
                </a:lnTo>
                <a:lnTo>
                  <a:pt x="0" y="0"/>
                </a:lnTo>
                <a:close/>
              </a:path>
            </a:pathLst>
          </a:custGeom>
          <a:blipFill>
            <a:blip r:embed="rId2"/>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9166846" y="3179204"/>
            <a:ext cx="812519" cy="0"/>
          </a:xfrm>
          <a:prstGeom prst="line">
            <a:avLst/>
          </a:prstGeom>
          <a:ln w="19050" cap="rnd">
            <a:solidFill>
              <a:srgbClr val="184680"/>
            </a:solidFill>
            <a:prstDash val="solid"/>
            <a:headEnd type="none" w="sm" len="sm"/>
            <a:tailEnd type="none" w="sm" len="sm"/>
          </a:ln>
        </p:spPr>
      </p:sp>
      <p:grpSp>
        <p:nvGrpSpPr>
          <p:cNvPr id="3" name="Group 3"/>
          <p:cNvGrpSpPr/>
          <p:nvPr/>
        </p:nvGrpSpPr>
        <p:grpSpPr>
          <a:xfrm>
            <a:off x="-384075" y="-640248"/>
            <a:ext cx="5279446" cy="11228538"/>
            <a:chOff x="0" y="0"/>
            <a:chExt cx="1390471" cy="2957310"/>
          </a:xfrm>
        </p:grpSpPr>
        <p:sp>
          <p:nvSpPr>
            <p:cNvPr id="4" name="Freeform 4"/>
            <p:cNvSpPr/>
            <p:nvPr/>
          </p:nvSpPr>
          <p:spPr>
            <a:xfrm>
              <a:off x="0" y="0"/>
              <a:ext cx="1390471" cy="2957310"/>
            </a:xfrm>
            <a:custGeom>
              <a:avLst/>
              <a:gdLst/>
              <a:ahLst/>
              <a:cxnLst/>
              <a:rect l="l" t="t" r="r" b="b"/>
              <a:pathLst>
                <a:path w="1390471" h="2957310">
                  <a:moveTo>
                    <a:pt x="0" y="0"/>
                  </a:moveTo>
                  <a:lnTo>
                    <a:pt x="1390471" y="0"/>
                  </a:lnTo>
                  <a:lnTo>
                    <a:pt x="1390471" y="2957310"/>
                  </a:lnTo>
                  <a:lnTo>
                    <a:pt x="0" y="2957310"/>
                  </a:lnTo>
                  <a:close/>
                </a:path>
              </a:pathLst>
            </a:custGeom>
            <a:solidFill>
              <a:srgbClr val="184680"/>
            </a:solidFill>
          </p:spPr>
        </p:sp>
        <p:sp>
          <p:nvSpPr>
            <p:cNvPr id="5" name="TextBox 5"/>
            <p:cNvSpPr txBox="1"/>
            <p:nvPr/>
          </p:nvSpPr>
          <p:spPr>
            <a:xfrm>
              <a:off x="0" y="-38100"/>
              <a:ext cx="1390471" cy="299541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6799590" y="1761635"/>
            <a:ext cx="1466777" cy="883974"/>
            <a:chOff x="0" y="0"/>
            <a:chExt cx="386312" cy="232816"/>
          </a:xfrm>
        </p:grpSpPr>
        <p:sp>
          <p:nvSpPr>
            <p:cNvPr id="7" name="Freeform 7"/>
            <p:cNvSpPr/>
            <p:nvPr/>
          </p:nvSpPr>
          <p:spPr>
            <a:xfrm>
              <a:off x="0" y="0"/>
              <a:ext cx="386312" cy="232816"/>
            </a:xfrm>
            <a:custGeom>
              <a:avLst/>
              <a:gdLst/>
              <a:ahLst/>
              <a:cxnLst/>
              <a:rect l="l" t="t" r="r" b="b"/>
              <a:pathLst>
                <a:path w="386312" h="232816">
                  <a:moveTo>
                    <a:pt x="0" y="0"/>
                  </a:moveTo>
                  <a:lnTo>
                    <a:pt x="386312" y="0"/>
                  </a:lnTo>
                  <a:lnTo>
                    <a:pt x="386312" y="232816"/>
                  </a:lnTo>
                  <a:lnTo>
                    <a:pt x="0" y="232816"/>
                  </a:lnTo>
                  <a:close/>
                </a:path>
              </a:pathLst>
            </a:custGeom>
            <a:solidFill>
              <a:srgbClr val="184680"/>
            </a:solidFill>
          </p:spPr>
        </p:sp>
        <p:sp>
          <p:nvSpPr>
            <p:cNvPr id="8" name="TextBox 8"/>
            <p:cNvSpPr txBox="1"/>
            <p:nvPr/>
          </p:nvSpPr>
          <p:spPr>
            <a:xfrm>
              <a:off x="0" y="-38100"/>
              <a:ext cx="386312" cy="270916"/>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64305" y="1028700"/>
            <a:ext cx="6668673" cy="8229600"/>
            <a:chOff x="0" y="0"/>
            <a:chExt cx="1269973" cy="1567234"/>
          </a:xfrm>
        </p:grpSpPr>
        <p:sp>
          <p:nvSpPr>
            <p:cNvPr id="10" name="Freeform 10"/>
            <p:cNvSpPr/>
            <p:nvPr/>
          </p:nvSpPr>
          <p:spPr>
            <a:xfrm>
              <a:off x="0" y="0"/>
              <a:ext cx="1269973" cy="1567234"/>
            </a:xfrm>
            <a:custGeom>
              <a:avLst/>
              <a:gdLst/>
              <a:ahLst/>
              <a:cxnLst/>
              <a:rect l="l" t="t" r="r" b="b"/>
              <a:pathLst>
                <a:path w="1269973" h="1567234">
                  <a:moveTo>
                    <a:pt x="0" y="0"/>
                  </a:moveTo>
                  <a:lnTo>
                    <a:pt x="1269973" y="0"/>
                  </a:lnTo>
                  <a:lnTo>
                    <a:pt x="1269973" y="1567234"/>
                  </a:lnTo>
                  <a:lnTo>
                    <a:pt x="0" y="1567234"/>
                  </a:lnTo>
                  <a:close/>
                </a:path>
              </a:pathLst>
            </a:custGeom>
            <a:blipFill>
              <a:blip r:embed="rId2"/>
              <a:stretch>
                <a:fillRect t="-2164" b="-2164"/>
              </a:stretch>
            </a:blipFill>
          </p:spPr>
        </p:sp>
      </p:grpSp>
      <p:grpSp>
        <p:nvGrpSpPr>
          <p:cNvPr id="11" name="Group 11"/>
          <p:cNvGrpSpPr/>
          <p:nvPr/>
        </p:nvGrpSpPr>
        <p:grpSpPr>
          <a:xfrm>
            <a:off x="17935509" y="1761635"/>
            <a:ext cx="790567" cy="883974"/>
            <a:chOff x="0" y="0"/>
            <a:chExt cx="208215" cy="232816"/>
          </a:xfrm>
        </p:grpSpPr>
        <p:sp>
          <p:nvSpPr>
            <p:cNvPr id="12" name="Freeform 12"/>
            <p:cNvSpPr/>
            <p:nvPr/>
          </p:nvSpPr>
          <p:spPr>
            <a:xfrm>
              <a:off x="0" y="0"/>
              <a:ext cx="208215" cy="232816"/>
            </a:xfrm>
            <a:custGeom>
              <a:avLst/>
              <a:gdLst/>
              <a:ahLst/>
              <a:cxnLst/>
              <a:rect l="l" t="t" r="r" b="b"/>
              <a:pathLst>
                <a:path w="208215" h="232816">
                  <a:moveTo>
                    <a:pt x="0" y="0"/>
                  </a:moveTo>
                  <a:lnTo>
                    <a:pt x="208215" y="0"/>
                  </a:lnTo>
                  <a:lnTo>
                    <a:pt x="208215" y="232816"/>
                  </a:lnTo>
                  <a:lnTo>
                    <a:pt x="0" y="232816"/>
                  </a:lnTo>
                  <a:close/>
                </a:path>
              </a:pathLst>
            </a:custGeom>
            <a:solidFill>
              <a:srgbClr val="184680"/>
            </a:solidFill>
          </p:spPr>
        </p:sp>
        <p:sp>
          <p:nvSpPr>
            <p:cNvPr id="13" name="TextBox 13"/>
            <p:cNvSpPr txBox="1"/>
            <p:nvPr/>
          </p:nvSpPr>
          <p:spPr>
            <a:xfrm>
              <a:off x="0" y="-38100"/>
              <a:ext cx="208215" cy="270916"/>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9144000" y="1651147"/>
            <a:ext cx="9582077" cy="600075"/>
          </a:xfrm>
          <a:prstGeom prst="rect">
            <a:avLst/>
          </a:prstGeom>
        </p:spPr>
        <p:txBody>
          <a:bodyPr lIns="0" tIns="0" rIns="0" bIns="0" rtlCol="0" anchor="t">
            <a:spAutoFit/>
          </a:bodyPr>
          <a:lstStyle/>
          <a:p>
            <a:pPr algn="l">
              <a:lnSpc>
                <a:spcPts val="4500"/>
              </a:lnSpc>
            </a:pPr>
            <a:r>
              <a:rPr lang="en-US" sz="4500" b="1">
                <a:solidFill>
                  <a:srgbClr val="2A2A2A"/>
                </a:solidFill>
                <a:latin typeface="Montserrat Bold"/>
                <a:ea typeface="Montserrat Bold"/>
                <a:cs typeface="Montserrat Bold"/>
                <a:sym typeface="Montserrat Bold"/>
              </a:rPr>
              <a:t>AWARD AND ACHIVEMENT</a:t>
            </a:r>
          </a:p>
        </p:txBody>
      </p:sp>
      <p:sp>
        <p:nvSpPr>
          <p:cNvPr id="15" name="TextBox 15"/>
          <p:cNvSpPr txBox="1"/>
          <p:nvPr/>
        </p:nvSpPr>
        <p:spPr>
          <a:xfrm>
            <a:off x="9144000" y="1224238"/>
            <a:ext cx="5875147" cy="281940"/>
          </a:xfrm>
          <a:prstGeom prst="rect">
            <a:avLst/>
          </a:prstGeom>
        </p:spPr>
        <p:txBody>
          <a:bodyPr lIns="0" tIns="0" rIns="0" bIns="0" rtlCol="0" anchor="t">
            <a:spAutoFit/>
          </a:bodyPr>
          <a:lstStyle/>
          <a:p>
            <a:pPr algn="l">
              <a:lnSpc>
                <a:spcPts val="2100"/>
              </a:lnSpc>
            </a:pPr>
            <a:r>
              <a:rPr lang="en-US" sz="2100" spc="210">
                <a:solidFill>
                  <a:srgbClr val="2A2A2A"/>
                </a:solidFill>
                <a:latin typeface="Open Sans"/>
                <a:ea typeface="Open Sans"/>
                <a:cs typeface="Open Sans"/>
                <a:sym typeface="Open Sans"/>
              </a:rPr>
              <a:t>GOLDENSEA COMPANY PROFILE</a:t>
            </a:r>
          </a:p>
        </p:txBody>
      </p:sp>
      <p:sp>
        <p:nvSpPr>
          <p:cNvPr id="16" name="TextBox 16"/>
          <p:cNvSpPr txBox="1"/>
          <p:nvPr/>
        </p:nvSpPr>
        <p:spPr>
          <a:xfrm>
            <a:off x="9090484" y="4846079"/>
            <a:ext cx="8197391" cy="5800725"/>
          </a:xfrm>
          <a:prstGeom prst="rect">
            <a:avLst/>
          </a:prstGeom>
        </p:spPr>
        <p:txBody>
          <a:bodyPr lIns="0" tIns="0" rIns="0" bIns="0" rtlCol="0" anchor="t">
            <a:spAutoFit/>
          </a:bodyPr>
          <a:lstStyle/>
          <a:p>
            <a:pPr algn="just">
              <a:lnSpc>
                <a:spcPts val="2400"/>
              </a:lnSpc>
            </a:pPr>
            <a:r>
              <a:rPr lang="en-US" sz="2000">
                <a:solidFill>
                  <a:srgbClr val="2A2A2A"/>
                </a:solidFill>
                <a:latin typeface="Open Sans"/>
                <a:ea typeface="Open Sans"/>
                <a:cs typeface="Open Sans"/>
                <a:sym typeface="Open Sans"/>
              </a:rPr>
              <a:t>Throughout its formation and development, Goldensea Interior has been honored to receive numerous professional certifications, prestigious awards, and awards in the field of interior design and construction. In particular, Goldensea Interior is proud to have been recognized as one of the </a:t>
            </a:r>
            <a:r>
              <a:rPr lang="en-US" sz="2000" b="1">
                <a:solidFill>
                  <a:srgbClr val="2A2A2A"/>
                </a:solidFill>
                <a:latin typeface="Open Sans Bold"/>
                <a:ea typeface="Open Sans Bold"/>
                <a:cs typeface="Open Sans Bold"/>
                <a:sym typeface="Open Sans Bold"/>
              </a:rPr>
              <a:t>TOP 10 Reputable Interior Design Companies in Asia-Pacific</a:t>
            </a:r>
            <a:r>
              <a:rPr lang="en-US" sz="2000">
                <a:solidFill>
                  <a:srgbClr val="2A2A2A"/>
                </a:solidFill>
                <a:latin typeface="Open Sans"/>
                <a:ea typeface="Open Sans"/>
                <a:cs typeface="Open Sans"/>
                <a:sym typeface="Open Sans"/>
              </a:rPr>
              <a:t> on September 27, 2025, at the Army Theater in Ho Chi Minh City, selected and awarded by the Asian Economic Research Institute, affirming the brand's position and influence in the regional market.</a:t>
            </a:r>
          </a:p>
          <a:p>
            <a:pPr algn="just">
              <a:lnSpc>
                <a:spcPts val="2400"/>
              </a:lnSpc>
            </a:pPr>
            <a:endParaRPr lang="en-US" sz="2000">
              <a:solidFill>
                <a:srgbClr val="2A2A2A"/>
              </a:solidFill>
              <a:latin typeface="Open Sans"/>
              <a:ea typeface="Open Sans"/>
              <a:cs typeface="Open Sans"/>
              <a:sym typeface="Open Sans"/>
            </a:endParaRPr>
          </a:p>
          <a:p>
            <a:pPr algn="just">
              <a:lnSpc>
                <a:spcPts val="2400"/>
              </a:lnSpc>
            </a:pPr>
            <a:r>
              <a:rPr lang="en-US" sz="2000">
                <a:solidFill>
                  <a:srgbClr val="2A2A2A"/>
                </a:solidFill>
                <a:latin typeface="Open Sans"/>
                <a:ea typeface="Open Sans"/>
                <a:cs typeface="Open Sans"/>
                <a:sym typeface="Open Sans"/>
              </a:rPr>
              <a:t>These achievements are not only a recognition of the tireless efforts of the entire team, but also clear evidence of the professional construction capabilities, creative thinking, and lasting reputation that Goldensea Interior has built and continues to build.</a:t>
            </a:r>
          </a:p>
          <a:p>
            <a:pPr algn="l">
              <a:lnSpc>
                <a:spcPts val="2400"/>
              </a:lnSpc>
            </a:pPr>
            <a:r>
              <a:rPr lang="en-US" sz="2000">
                <a:solidFill>
                  <a:srgbClr val="2A2A2A"/>
                </a:solidFill>
                <a:latin typeface="Open Sans"/>
                <a:ea typeface="Open Sans"/>
                <a:cs typeface="Open Sans"/>
                <a:sym typeface="Open Sans"/>
              </a:rPr>
              <a:t> </a:t>
            </a:r>
          </a:p>
          <a:p>
            <a:pPr algn="l">
              <a:lnSpc>
                <a:spcPts val="2400"/>
              </a:lnSpc>
            </a:pPr>
            <a:endParaRPr lang="en-US" sz="2000">
              <a:solidFill>
                <a:srgbClr val="2A2A2A"/>
              </a:solidFill>
              <a:latin typeface="Open Sans"/>
              <a:ea typeface="Open Sans"/>
              <a:cs typeface="Open Sans"/>
              <a:sym typeface="Open Sans"/>
            </a:endParaRPr>
          </a:p>
          <a:p>
            <a:pPr algn="l">
              <a:lnSpc>
                <a:spcPts val="2400"/>
              </a:lnSpc>
            </a:pPr>
            <a:endParaRPr lang="en-US" sz="2000">
              <a:solidFill>
                <a:srgbClr val="2A2A2A"/>
              </a:solidFill>
              <a:latin typeface="Open Sans"/>
              <a:ea typeface="Open Sans"/>
              <a:cs typeface="Open Sans"/>
              <a:sym typeface="Open Sans"/>
            </a:endParaRPr>
          </a:p>
          <a:p>
            <a:pPr algn="l">
              <a:lnSpc>
                <a:spcPts val="2400"/>
              </a:lnSpc>
            </a:pPr>
            <a:endParaRPr lang="en-US" sz="2000">
              <a:solidFill>
                <a:srgbClr val="2A2A2A"/>
              </a:solidFill>
              <a:latin typeface="Open Sans"/>
              <a:ea typeface="Open Sans"/>
              <a:cs typeface="Open Sans"/>
              <a:sym typeface="Open Sans"/>
            </a:endParaRPr>
          </a:p>
          <a:p>
            <a:pPr algn="l">
              <a:lnSpc>
                <a:spcPts val="2400"/>
              </a:lnSpc>
            </a:pPr>
            <a:endParaRPr lang="en-US" sz="2000">
              <a:solidFill>
                <a:srgbClr val="2A2A2A"/>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51546" y="7685418"/>
            <a:ext cx="812519" cy="0"/>
          </a:xfrm>
          <a:prstGeom prst="line">
            <a:avLst/>
          </a:prstGeom>
          <a:ln w="19050" cap="rnd">
            <a:solidFill>
              <a:srgbClr val="184680"/>
            </a:solidFill>
            <a:prstDash val="solid"/>
            <a:headEnd type="none" w="sm" len="sm"/>
            <a:tailEnd type="none" w="sm" len="sm"/>
          </a:ln>
        </p:spPr>
      </p:sp>
      <p:grpSp>
        <p:nvGrpSpPr>
          <p:cNvPr id="3" name="Group 3"/>
          <p:cNvGrpSpPr/>
          <p:nvPr/>
        </p:nvGrpSpPr>
        <p:grpSpPr>
          <a:xfrm>
            <a:off x="-441499" y="-285848"/>
            <a:ext cx="5301765" cy="4741295"/>
            <a:chOff x="0" y="0"/>
            <a:chExt cx="1396350" cy="1248736"/>
          </a:xfrm>
        </p:grpSpPr>
        <p:sp>
          <p:nvSpPr>
            <p:cNvPr id="4" name="Freeform 4"/>
            <p:cNvSpPr/>
            <p:nvPr/>
          </p:nvSpPr>
          <p:spPr>
            <a:xfrm>
              <a:off x="0" y="0"/>
              <a:ext cx="1396350" cy="1248736"/>
            </a:xfrm>
            <a:custGeom>
              <a:avLst/>
              <a:gdLst/>
              <a:ahLst/>
              <a:cxnLst/>
              <a:rect l="l" t="t" r="r" b="b"/>
              <a:pathLst>
                <a:path w="1396350" h="1248736">
                  <a:moveTo>
                    <a:pt x="0" y="0"/>
                  </a:moveTo>
                  <a:lnTo>
                    <a:pt x="1396350" y="0"/>
                  </a:lnTo>
                  <a:lnTo>
                    <a:pt x="1396350" y="1248736"/>
                  </a:lnTo>
                  <a:lnTo>
                    <a:pt x="0" y="1248736"/>
                  </a:lnTo>
                  <a:close/>
                </a:path>
              </a:pathLst>
            </a:custGeom>
            <a:solidFill>
              <a:srgbClr val="184680"/>
            </a:solidFill>
          </p:spPr>
        </p:sp>
        <p:sp>
          <p:nvSpPr>
            <p:cNvPr id="5" name="TextBox 5"/>
            <p:cNvSpPr txBox="1"/>
            <p:nvPr/>
          </p:nvSpPr>
          <p:spPr>
            <a:xfrm>
              <a:off x="0" y="-38100"/>
              <a:ext cx="1396350" cy="1286836"/>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028700" y="1126915"/>
            <a:ext cx="7319869" cy="4082234"/>
            <a:chOff x="0" y="0"/>
            <a:chExt cx="1393986" cy="777415"/>
          </a:xfrm>
        </p:grpSpPr>
        <p:sp>
          <p:nvSpPr>
            <p:cNvPr id="7" name="Freeform 7"/>
            <p:cNvSpPr/>
            <p:nvPr/>
          </p:nvSpPr>
          <p:spPr>
            <a:xfrm>
              <a:off x="0" y="0"/>
              <a:ext cx="1393986" cy="777415"/>
            </a:xfrm>
            <a:custGeom>
              <a:avLst/>
              <a:gdLst/>
              <a:ahLst/>
              <a:cxnLst/>
              <a:rect l="l" t="t" r="r" b="b"/>
              <a:pathLst>
                <a:path w="1393986" h="777415">
                  <a:moveTo>
                    <a:pt x="0" y="0"/>
                  </a:moveTo>
                  <a:lnTo>
                    <a:pt x="1393986" y="0"/>
                  </a:lnTo>
                  <a:lnTo>
                    <a:pt x="1393986" y="777415"/>
                  </a:lnTo>
                  <a:lnTo>
                    <a:pt x="0" y="777415"/>
                  </a:lnTo>
                  <a:close/>
                </a:path>
              </a:pathLst>
            </a:custGeom>
            <a:blipFill>
              <a:blip r:embed="rId2"/>
              <a:stretch>
                <a:fillRect t="-9770" b="-9770"/>
              </a:stretch>
            </a:blipFill>
          </p:spPr>
        </p:sp>
      </p:grpSp>
      <p:sp>
        <p:nvSpPr>
          <p:cNvPr id="8" name="Freeform 8"/>
          <p:cNvSpPr/>
          <p:nvPr/>
        </p:nvSpPr>
        <p:spPr>
          <a:xfrm>
            <a:off x="8529246" y="1171793"/>
            <a:ext cx="3020580" cy="4254338"/>
          </a:xfrm>
          <a:custGeom>
            <a:avLst/>
            <a:gdLst/>
            <a:ahLst/>
            <a:cxnLst/>
            <a:rect l="l" t="t" r="r" b="b"/>
            <a:pathLst>
              <a:path w="3020580" h="4254338">
                <a:moveTo>
                  <a:pt x="0" y="0"/>
                </a:moveTo>
                <a:lnTo>
                  <a:pt x="3020580" y="0"/>
                </a:lnTo>
                <a:lnTo>
                  <a:pt x="3020580" y="4254338"/>
                </a:lnTo>
                <a:lnTo>
                  <a:pt x="0" y="4254338"/>
                </a:lnTo>
                <a:lnTo>
                  <a:pt x="0" y="0"/>
                </a:lnTo>
                <a:close/>
              </a:path>
            </a:pathLst>
          </a:custGeom>
          <a:blipFill>
            <a:blip r:embed="rId3"/>
            <a:stretch>
              <a:fillRect/>
            </a:stretch>
          </a:blipFill>
          <a:ln w="19050" cap="rnd">
            <a:solidFill>
              <a:srgbClr val="000000"/>
            </a:solidFill>
            <a:prstDash val="solid"/>
            <a:round/>
          </a:ln>
        </p:spPr>
      </p:sp>
      <p:sp>
        <p:nvSpPr>
          <p:cNvPr id="9" name="Freeform 9"/>
          <p:cNvSpPr/>
          <p:nvPr/>
        </p:nvSpPr>
        <p:spPr>
          <a:xfrm>
            <a:off x="11875363" y="1153383"/>
            <a:ext cx="2995342" cy="4208912"/>
          </a:xfrm>
          <a:custGeom>
            <a:avLst/>
            <a:gdLst/>
            <a:ahLst/>
            <a:cxnLst/>
            <a:rect l="l" t="t" r="r" b="b"/>
            <a:pathLst>
              <a:path w="2995342" h="4208912">
                <a:moveTo>
                  <a:pt x="0" y="0"/>
                </a:moveTo>
                <a:lnTo>
                  <a:pt x="2995342" y="0"/>
                </a:lnTo>
                <a:lnTo>
                  <a:pt x="2995342" y="4208912"/>
                </a:lnTo>
                <a:lnTo>
                  <a:pt x="0" y="4208912"/>
                </a:lnTo>
                <a:lnTo>
                  <a:pt x="0" y="0"/>
                </a:lnTo>
                <a:close/>
              </a:path>
            </a:pathLst>
          </a:custGeom>
          <a:blipFill>
            <a:blip r:embed="rId4"/>
            <a:stretch>
              <a:fillRect/>
            </a:stretch>
          </a:blipFill>
          <a:ln w="19050" cap="rnd">
            <a:solidFill>
              <a:srgbClr val="000000"/>
            </a:solidFill>
            <a:prstDash val="solid"/>
            <a:round/>
          </a:ln>
        </p:spPr>
      </p:sp>
      <p:sp>
        <p:nvSpPr>
          <p:cNvPr id="10" name="Freeform 10"/>
          <p:cNvSpPr/>
          <p:nvPr/>
        </p:nvSpPr>
        <p:spPr>
          <a:xfrm>
            <a:off x="15102826" y="1214190"/>
            <a:ext cx="2950339" cy="4148105"/>
          </a:xfrm>
          <a:custGeom>
            <a:avLst/>
            <a:gdLst/>
            <a:ahLst/>
            <a:cxnLst/>
            <a:rect l="l" t="t" r="r" b="b"/>
            <a:pathLst>
              <a:path w="2950339" h="4148105">
                <a:moveTo>
                  <a:pt x="0" y="0"/>
                </a:moveTo>
                <a:lnTo>
                  <a:pt x="2950340" y="0"/>
                </a:lnTo>
                <a:lnTo>
                  <a:pt x="2950340" y="4148105"/>
                </a:lnTo>
                <a:lnTo>
                  <a:pt x="0" y="4148105"/>
                </a:lnTo>
                <a:lnTo>
                  <a:pt x="0" y="0"/>
                </a:lnTo>
                <a:close/>
              </a:path>
            </a:pathLst>
          </a:custGeom>
          <a:blipFill>
            <a:blip r:embed="rId5"/>
            <a:stretch>
              <a:fillRect/>
            </a:stretch>
          </a:blipFill>
          <a:ln w="19050" cap="rnd">
            <a:solidFill>
              <a:srgbClr val="000000"/>
            </a:solidFill>
            <a:prstDash val="solid"/>
            <a:round/>
          </a:ln>
        </p:spPr>
      </p:sp>
      <p:sp>
        <p:nvSpPr>
          <p:cNvPr id="11" name="Freeform 11"/>
          <p:cNvSpPr/>
          <p:nvPr/>
        </p:nvSpPr>
        <p:spPr>
          <a:xfrm>
            <a:off x="8529246" y="5679369"/>
            <a:ext cx="3020580" cy="4203876"/>
          </a:xfrm>
          <a:custGeom>
            <a:avLst/>
            <a:gdLst/>
            <a:ahLst/>
            <a:cxnLst/>
            <a:rect l="l" t="t" r="r" b="b"/>
            <a:pathLst>
              <a:path w="3020580" h="4203876">
                <a:moveTo>
                  <a:pt x="0" y="0"/>
                </a:moveTo>
                <a:lnTo>
                  <a:pt x="3020580" y="0"/>
                </a:lnTo>
                <a:lnTo>
                  <a:pt x="3020580" y="4203875"/>
                </a:lnTo>
                <a:lnTo>
                  <a:pt x="0" y="4203875"/>
                </a:lnTo>
                <a:lnTo>
                  <a:pt x="0" y="0"/>
                </a:lnTo>
                <a:close/>
              </a:path>
            </a:pathLst>
          </a:custGeom>
          <a:blipFill>
            <a:blip r:embed="rId6"/>
            <a:stretch>
              <a:fillRect/>
            </a:stretch>
          </a:blipFill>
          <a:ln w="19050" cap="rnd">
            <a:solidFill>
              <a:srgbClr val="000000"/>
            </a:solidFill>
            <a:prstDash val="solid"/>
            <a:round/>
          </a:ln>
        </p:spPr>
      </p:sp>
      <p:sp>
        <p:nvSpPr>
          <p:cNvPr id="12" name="Freeform 12"/>
          <p:cNvSpPr/>
          <p:nvPr/>
        </p:nvSpPr>
        <p:spPr>
          <a:xfrm>
            <a:off x="11911776" y="5679369"/>
            <a:ext cx="2958929" cy="4182231"/>
          </a:xfrm>
          <a:custGeom>
            <a:avLst/>
            <a:gdLst/>
            <a:ahLst/>
            <a:cxnLst/>
            <a:rect l="l" t="t" r="r" b="b"/>
            <a:pathLst>
              <a:path w="2958929" h="4182231">
                <a:moveTo>
                  <a:pt x="0" y="0"/>
                </a:moveTo>
                <a:lnTo>
                  <a:pt x="2958929" y="0"/>
                </a:lnTo>
                <a:lnTo>
                  <a:pt x="2958929" y="4182231"/>
                </a:lnTo>
                <a:lnTo>
                  <a:pt x="0" y="4182231"/>
                </a:lnTo>
                <a:lnTo>
                  <a:pt x="0" y="0"/>
                </a:lnTo>
                <a:close/>
              </a:path>
            </a:pathLst>
          </a:custGeom>
          <a:blipFill>
            <a:blip r:embed="rId7"/>
            <a:stretch>
              <a:fillRect/>
            </a:stretch>
          </a:blipFill>
          <a:ln w="19050" cap="rnd">
            <a:solidFill>
              <a:srgbClr val="000000"/>
            </a:solidFill>
            <a:prstDash val="solid"/>
            <a:round/>
          </a:ln>
        </p:spPr>
      </p:sp>
      <p:sp>
        <p:nvSpPr>
          <p:cNvPr id="13" name="Freeform 13"/>
          <p:cNvSpPr/>
          <p:nvPr/>
        </p:nvSpPr>
        <p:spPr>
          <a:xfrm>
            <a:off x="15102826" y="5679369"/>
            <a:ext cx="2950339" cy="4145676"/>
          </a:xfrm>
          <a:custGeom>
            <a:avLst/>
            <a:gdLst/>
            <a:ahLst/>
            <a:cxnLst/>
            <a:rect l="l" t="t" r="r" b="b"/>
            <a:pathLst>
              <a:path w="2950339" h="4145676">
                <a:moveTo>
                  <a:pt x="0" y="0"/>
                </a:moveTo>
                <a:lnTo>
                  <a:pt x="2950340" y="0"/>
                </a:lnTo>
                <a:lnTo>
                  <a:pt x="2950340" y="4145676"/>
                </a:lnTo>
                <a:lnTo>
                  <a:pt x="0" y="4145676"/>
                </a:lnTo>
                <a:lnTo>
                  <a:pt x="0" y="0"/>
                </a:lnTo>
                <a:close/>
              </a:path>
            </a:pathLst>
          </a:custGeom>
          <a:blipFill>
            <a:blip r:embed="rId8"/>
            <a:stretch>
              <a:fillRect/>
            </a:stretch>
          </a:blipFill>
          <a:ln w="19050" cap="rnd">
            <a:solidFill>
              <a:srgbClr val="000000"/>
            </a:solidFill>
            <a:prstDash val="solid"/>
            <a:round/>
          </a:ln>
        </p:spPr>
      </p:sp>
      <p:sp>
        <p:nvSpPr>
          <p:cNvPr id="14" name="TextBox 14"/>
          <p:cNvSpPr txBox="1"/>
          <p:nvPr/>
        </p:nvSpPr>
        <p:spPr>
          <a:xfrm>
            <a:off x="1028700" y="6153902"/>
            <a:ext cx="7143235" cy="636270"/>
          </a:xfrm>
          <a:prstGeom prst="rect">
            <a:avLst/>
          </a:prstGeom>
        </p:spPr>
        <p:txBody>
          <a:bodyPr lIns="0" tIns="0" rIns="0" bIns="0" rtlCol="0" anchor="t">
            <a:spAutoFit/>
          </a:bodyPr>
          <a:lstStyle/>
          <a:p>
            <a:pPr algn="l">
              <a:lnSpc>
                <a:spcPts val="4800"/>
              </a:lnSpc>
            </a:pPr>
            <a:r>
              <a:rPr lang="en-US" sz="4800" b="1">
                <a:solidFill>
                  <a:srgbClr val="2A2A2A"/>
                </a:solidFill>
                <a:latin typeface="Montserrat Bold"/>
                <a:ea typeface="Montserrat Bold"/>
                <a:cs typeface="Montserrat Bold"/>
                <a:sym typeface="Montserrat Bold"/>
              </a:rPr>
              <a:t>TESTIMONIAL LETTER</a:t>
            </a:r>
          </a:p>
        </p:txBody>
      </p:sp>
      <p:sp>
        <p:nvSpPr>
          <p:cNvPr id="15" name="TextBox 15"/>
          <p:cNvSpPr txBox="1"/>
          <p:nvPr/>
        </p:nvSpPr>
        <p:spPr>
          <a:xfrm>
            <a:off x="1028700" y="5717469"/>
            <a:ext cx="5762951" cy="281940"/>
          </a:xfrm>
          <a:prstGeom prst="rect">
            <a:avLst/>
          </a:prstGeom>
        </p:spPr>
        <p:txBody>
          <a:bodyPr lIns="0" tIns="0" rIns="0" bIns="0" rtlCol="0" anchor="t">
            <a:spAutoFit/>
          </a:bodyPr>
          <a:lstStyle/>
          <a:p>
            <a:pPr algn="l">
              <a:lnSpc>
                <a:spcPts val="2100"/>
              </a:lnSpc>
            </a:pPr>
            <a:r>
              <a:rPr lang="en-US" sz="2100" spc="210">
                <a:solidFill>
                  <a:srgbClr val="2A2A2A"/>
                </a:solidFill>
                <a:latin typeface="Open Sans"/>
                <a:ea typeface="Open Sans"/>
                <a:cs typeface="Open Sans"/>
                <a:sym typeface="Open Sans"/>
              </a:rPr>
              <a:t>GOLDENSEA COMPANY PROFILE</a:t>
            </a:r>
          </a:p>
        </p:txBody>
      </p:sp>
      <p:sp>
        <p:nvSpPr>
          <p:cNvPr id="16" name="TextBox 16"/>
          <p:cNvSpPr txBox="1"/>
          <p:nvPr/>
        </p:nvSpPr>
        <p:spPr>
          <a:xfrm>
            <a:off x="1051546" y="8152143"/>
            <a:ext cx="6761278" cy="1533525"/>
          </a:xfrm>
          <a:prstGeom prst="rect">
            <a:avLst/>
          </a:prstGeom>
        </p:spPr>
        <p:txBody>
          <a:bodyPr lIns="0" tIns="0" rIns="0" bIns="0" rtlCol="0" anchor="t">
            <a:spAutoFit/>
          </a:bodyPr>
          <a:lstStyle/>
          <a:p>
            <a:pPr algn="just">
              <a:lnSpc>
                <a:spcPts val="2400"/>
              </a:lnSpc>
            </a:pPr>
            <a:r>
              <a:rPr lang="en-US" sz="2000">
                <a:solidFill>
                  <a:srgbClr val="2A2A2A"/>
                </a:solidFill>
                <a:latin typeface="Open Sans"/>
                <a:ea typeface="Open Sans"/>
                <a:cs typeface="Open Sans"/>
                <a:sym typeface="Open Sans"/>
              </a:rPr>
              <a:t>We sincerely thank our clients for their continued trust and support of Goldensea Interior. These letters of appreciation serve as our greatest source of motivation to strive for excellence and grow every day.</a:t>
            </a:r>
          </a:p>
          <a:p>
            <a:pPr algn="l">
              <a:lnSpc>
                <a:spcPts val="2400"/>
              </a:lnSpc>
            </a:pPr>
            <a:endParaRPr lang="en-US" sz="2000">
              <a:solidFill>
                <a:srgbClr val="2A2A2A"/>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1499" y="-285848"/>
            <a:ext cx="19401448" cy="5429348"/>
            <a:chOff x="0" y="0"/>
            <a:chExt cx="5109846" cy="1429952"/>
          </a:xfrm>
        </p:grpSpPr>
        <p:sp>
          <p:nvSpPr>
            <p:cNvPr id="3" name="Freeform 3"/>
            <p:cNvSpPr/>
            <p:nvPr/>
          </p:nvSpPr>
          <p:spPr>
            <a:xfrm>
              <a:off x="0" y="0"/>
              <a:ext cx="5109847" cy="1429952"/>
            </a:xfrm>
            <a:custGeom>
              <a:avLst/>
              <a:gdLst/>
              <a:ahLst/>
              <a:cxnLst/>
              <a:rect l="l" t="t" r="r" b="b"/>
              <a:pathLst>
                <a:path w="5109847" h="1429952">
                  <a:moveTo>
                    <a:pt x="0" y="0"/>
                  </a:moveTo>
                  <a:lnTo>
                    <a:pt x="5109847" y="0"/>
                  </a:lnTo>
                  <a:lnTo>
                    <a:pt x="5109847" y="1429952"/>
                  </a:lnTo>
                  <a:lnTo>
                    <a:pt x="0" y="1429952"/>
                  </a:lnTo>
                  <a:close/>
                </a:path>
              </a:pathLst>
            </a:custGeom>
            <a:solidFill>
              <a:srgbClr val="184680"/>
            </a:solidFill>
          </p:spPr>
        </p:sp>
        <p:sp>
          <p:nvSpPr>
            <p:cNvPr id="4" name="TextBox 4"/>
            <p:cNvSpPr txBox="1"/>
            <p:nvPr/>
          </p:nvSpPr>
          <p:spPr>
            <a:xfrm>
              <a:off x="0" y="-38100"/>
              <a:ext cx="5109846" cy="1468052"/>
            </a:xfrm>
            <a:prstGeom prst="rect">
              <a:avLst/>
            </a:prstGeom>
          </p:spPr>
          <p:txBody>
            <a:bodyPr lIns="50800" tIns="50800" rIns="50800" bIns="50800" rtlCol="0" anchor="ctr"/>
            <a:lstStyle/>
            <a:p>
              <a:pPr algn="ctr">
                <a:lnSpc>
                  <a:spcPts val="2659"/>
                </a:lnSpc>
              </a:pPr>
              <a:endParaRPr/>
            </a:p>
          </p:txBody>
        </p:sp>
      </p:grpSp>
      <p:grpSp>
        <p:nvGrpSpPr>
          <p:cNvPr id="5" name="Group 5"/>
          <p:cNvGrpSpPr>
            <a:grpSpLocks noChangeAspect="1"/>
          </p:cNvGrpSpPr>
          <p:nvPr/>
        </p:nvGrpSpPr>
        <p:grpSpPr>
          <a:xfrm>
            <a:off x="1028700" y="3829402"/>
            <a:ext cx="2628195" cy="2628195"/>
            <a:chOff x="0" y="0"/>
            <a:chExt cx="8909050" cy="8909050"/>
          </a:xfrm>
        </p:grpSpPr>
        <p:sp>
          <p:nvSpPr>
            <p:cNvPr id="6" name="Freeform 6"/>
            <p:cNvSpPr/>
            <p:nvPr/>
          </p:nvSpPr>
          <p:spPr>
            <a:xfrm>
              <a:off x="-10398" y="9480"/>
              <a:ext cx="8929847" cy="8890089"/>
            </a:xfrm>
            <a:custGeom>
              <a:avLst/>
              <a:gdLst/>
              <a:ahLst/>
              <a:cxnLst/>
              <a:rect l="l" t="t" r="r" b="b"/>
              <a:pathLst>
                <a:path w="8929847" h="8890089">
                  <a:moveTo>
                    <a:pt x="4464923" y="45"/>
                  </a:moveTo>
                  <a:cubicBezTo>
                    <a:pt x="2872142" y="-7078"/>
                    <a:pt x="1397294" y="838573"/>
                    <a:pt x="598840" y="2216787"/>
                  </a:cubicBezTo>
                  <a:cubicBezTo>
                    <a:pt x="-199614" y="3595001"/>
                    <a:pt x="-199614" y="5295089"/>
                    <a:pt x="598840" y="6673304"/>
                  </a:cubicBezTo>
                  <a:cubicBezTo>
                    <a:pt x="1397294" y="8051517"/>
                    <a:pt x="2872142" y="8897168"/>
                    <a:pt x="4464923" y="8890045"/>
                  </a:cubicBezTo>
                  <a:cubicBezTo>
                    <a:pt x="6057704" y="8897168"/>
                    <a:pt x="7532552" y="8051517"/>
                    <a:pt x="8331006" y="6673304"/>
                  </a:cubicBezTo>
                  <a:cubicBezTo>
                    <a:pt x="9129460" y="5295089"/>
                    <a:pt x="9129460" y="3595001"/>
                    <a:pt x="8331006" y="2216787"/>
                  </a:cubicBezTo>
                  <a:cubicBezTo>
                    <a:pt x="7532552" y="838573"/>
                    <a:pt x="6057704" y="-7078"/>
                    <a:pt x="4464923" y="45"/>
                  </a:cubicBezTo>
                  <a:close/>
                </a:path>
              </a:pathLst>
            </a:custGeom>
            <a:solidFill>
              <a:srgbClr val="FFFFFF"/>
            </a:solidFill>
          </p:spPr>
        </p:sp>
        <p:sp>
          <p:nvSpPr>
            <p:cNvPr id="7" name="Freeform 7"/>
            <p:cNvSpPr/>
            <p:nvPr/>
          </p:nvSpPr>
          <p:spPr>
            <a:xfrm>
              <a:off x="251757" y="270468"/>
              <a:ext cx="8405537" cy="8368114"/>
            </a:xfrm>
            <a:custGeom>
              <a:avLst/>
              <a:gdLst/>
              <a:ahLst/>
              <a:cxnLst/>
              <a:rect l="l" t="t" r="r" b="b"/>
              <a:pathLst>
                <a:path w="8405537" h="8368114">
                  <a:moveTo>
                    <a:pt x="4202768" y="42"/>
                  </a:moveTo>
                  <a:cubicBezTo>
                    <a:pt x="2703506" y="-6663"/>
                    <a:pt x="1315253" y="789336"/>
                    <a:pt x="563679" y="2086629"/>
                  </a:cubicBezTo>
                  <a:cubicBezTo>
                    <a:pt x="-187894" y="3383923"/>
                    <a:pt x="-187894" y="4984191"/>
                    <a:pt x="563679" y="6281485"/>
                  </a:cubicBezTo>
                  <a:cubicBezTo>
                    <a:pt x="1315253" y="7578778"/>
                    <a:pt x="2703506" y="8374777"/>
                    <a:pt x="4202768" y="8368072"/>
                  </a:cubicBezTo>
                  <a:cubicBezTo>
                    <a:pt x="5702030" y="8374777"/>
                    <a:pt x="7090283" y="7578778"/>
                    <a:pt x="7841857" y="6281485"/>
                  </a:cubicBezTo>
                  <a:cubicBezTo>
                    <a:pt x="8593429" y="4984191"/>
                    <a:pt x="8593429" y="3383923"/>
                    <a:pt x="7841857" y="2086629"/>
                  </a:cubicBezTo>
                  <a:cubicBezTo>
                    <a:pt x="7090283" y="789336"/>
                    <a:pt x="5702030" y="-6663"/>
                    <a:pt x="4202768" y="42"/>
                  </a:cubicBezTo>
                  <a:close/>
                </a:path>
              </a:pathLst>
            </a:custGeom>
            <a:blipFill>
              <a:blip r:embed="rId2"/>
              <a:stretch>
                <a:fillRect l="223" t="-3680" r="223" b="-3680"/>
              </a:stretch>
            </a:blipFill>
          </p:spPr>
        </p:sp>
        <p:sp>
          <p:nvSpPr>
            <p:cNvPr id="8" name="Freeform 8"/>
            <p:cNvSpPr/>
            <p:nvPr/>
          </p:nvSpPr>
          <p:spPr>
            <a:xfrm>
              <a:off x="0" y="0"/>
              <a:ext cx="8909050" cy="8909050"/>
            </a:xfrm>
            <a:custGeom>
              <a:avLst/>
              <a:gdLst/>
              <a:ahLst/>
              <a:cxnLst/>
              <a:rect l="l" t="t" r="r" b="b"/>
              <a:pathLst>
                <a:path w="8909050" h="8909050">
                  <a:moveTo>
                    <a:pt x="4454525" y="8909050"/>
                  </a:moveTo>
                  <a:cubicBezTo>
                    <a:pt x="3264662" y="8909050"/>
                    <a:pt x="2146046" y="8445500"/>
                    <a:pt x="1304544" y="7603744"/>
                  </a:cubicBezTo>
                  <a:cubicBezTo>
                    <a:pt x="895477" y="7194550"/>
                    <a:pt x="574294" y="6718173"/>
                    <a:pt x="350012" y="6187694"/>
                  </a:cubicBezTo>
                  <a:cubicBezTo>
                    <a:pt x="117729" y="5638673"/>
                    <a:pt x="0" y="5055489"/>
                    <a:pt x="0" y="4454525"/>
                  </a:cubicBezTo>
                  <a:cubicBezTo>
                    <a:pt x="0" y="3854704"/>
                    <a:pt x="117475" y="3272282"/>
                    <a:pt x="349377" y="2723642"/>
                  </a:cubicBezTo>
                  <a:cubicBezTo>
                    <a:pt x="573405" y="2193163"/>
                    <a:pt x="894207" y="1716786"/>
                    <a:pt x="1302766" y="1307338"/>
                  </a:cubicBezTo>
                  <a:cubicBezTo>
                    <a:pt x="2144141" y="464312"/>
                    <a:pt x="3263519" y="0"/>
                    <a:pt x="4454525" y="0"/>
                  </a:cubicBezTo>
                  <a:cubicBezTo>
                    <a:pt x="5055362" y="0"/>
                    <a:pt x="5638419" y="117729"/>
                    <a:pt x="6187440" y="350012"/>
                  </a:cubicBezTo>
                  <a:cubicBezTo>
                    <a:pt x="6717792" y="574294"/>
                    <a:pt x="7194296" y="895477"/>
                    <a:pt x="7603490" y="1304544"/>
                  </a:cubicBezTo>
                  <a:cubicBezTo>
                    <a:pt x="8445373" y="2146046"/>
                    <a:pt x="8909050" y="3264789"/>
                    <a:pt x="8909050" y="4454652"/>
                  </a:cubicBezTo>
                  <a:cubicBezTo>
                    <a:pt x="8909050" y="5644769"/>
                    <a:pt x="8445246" y="6763766"/>
                    <a:pt x="7602982" y="7605268"/>
                  </a:cubicBezTo>
                  <a:cubicBezTo>
                    <a:pt x="7193789" y="8014208"/>
                    <a:pt x="6717285" y="8335138"/>
                    <a:pt x="6186932" y="8559419"/>
                  </a:cubicBezTo>
                  <a:cubicBezTo>
                    <a:pt x="5637911" y="8791321"/>
                    <a:pt x="5055108" y="8909050"/>
                    <a:pt x="4454525" y="8909050"/>
                  </a:cubicBezTo>
                  <a:close/>
                  <a:moveTo>
                    <a:pt x="4454525" y="19050"/>
                  </a:moveTo>
                  <a:cubicBezTo>
                    <a:pt x="3268599" y="19050"/>
                    <a:pt x="2154047" y="481330"/>
                    <a:pt x="1316228" y="1320800"/>
                  </a:cubicBezTo>
                  <a:cubicBezTo>
                    <a:pt x="909447" y="1728343"/>
                    <a:pt x="590042" y="2202815"/>
                    <a:pt x="366903" y="2731008"/>
                  </a:cubicBezTo>
                  <a:cubicBezTo>
                    <a:pt x="136017" y="3277362"/>
                    <a:pt x="19050" y="3857244"/>
                    <a:pt x="19050" y="4454525"/>
                  </a:cubicBezTo>
                  <a:cubicBezTo>
                    <a:pt x="19050" y="5052949"/>
                    <a:pt x="136271" y="5633593"/>
                    <a:pt x="367538" y="6180328"/>
                  </a:cubicBezTo>
                  <a:cubicBezTo>
                    <a:pt x="590931" y="6708522"/>
                    <a:pt x="910717" y="7182866"/>
                    <a:pt x="1318006" y="7590282"/>
                  </a:cubicBezTo>
                  <a:cubicBezTo>
                    <a:pt x="2155825" y="8428355"/>
                    <a:pt x="3269742" y="8890000"/>
                    <a:pt x="4454525" y="8890000"/>
                  </a:cubicBezTo>
                  <a:cubicBezTo>
                    <a:pt x="5052568" y="8890000"/>
                    <a:pt x="5632958" y="8772779"/>
                    <a:pt x="6179439" y="8541766"/>
                  </a:cubicBezTo>
                  <a:cubicBezTo>
                    <a:pt x="6707632" y="8318500"/>
                    <a:pt x="7181977" y="7998841"/>
                    <a:pt x="7589520" y="7591679"/>
                  </a:cubicBezTo>
                  <a:cubicBezTo>
                    <a:pt x="8428101" y="6753733"/>
                    <a:pt x="8890000" y="5639562"/>
                    <a:pt x="8890000" y="4454525"/>
                  </a:cubicBezTo>
                  <a:cubicBezTo>
                    <a:pt x="8890000" y="3269742"/>
                    <a:pt x="8428355" y="2155825"/>
                    <a:pt x="7590028" y="1317879"/>
                  </a:cubicBezTo>
                  <a:cubicBezTo>
                    <a:pt x="7182612" y="910590"/>
                    <a:pt x="6708140" y="590931"/>
                    <a:pt x="6180074" y="367538"/>
                  </a:cubicBezTo>
                  <a:cubicBezTo>
                    <a:pt x="5633339" y="136271"/>
                    <a:pt x="5052822" y="19050"/>
                    <a:pt x="4454525" y="19050"/>
                  </a:cubicBezTo>
                  <a:close/>
                  <a:moveTo>
                    <a:pt x="4454525" y="8648065"/>
                  </a:moveTo>
                  <a:cubicBezTo>
                    <a:pt x="3334385" y="8648065"/>
                    <a:pt x="2281301" y="8211693"/>
                    <a:pt x="1489075" y="7419213"/>
                  </a:cubicBezTo>
                  <a:cubicBezTo>
                    <a:pt x="697103" y="6626987"/>
                    <a:pt x="260985" y="5574157"/>
                    <a:pt x="260985" y="4454525"/>
                  </a:cubicBezTo>
                  <a:cubicBezTo>
                    <a:pt x="260985" y="3889756"/>
                    <a:pt x="371602" y="3341497"/>
                    <a:pt x="589788" y="2824988"/>
                  </a:cubicBezTo>
                  <a:cubicBezTo>
                    <a:pt x="800735" y="2325624"/>
                    <a:pt x="1102741" y="1877060"/>
                    <a:pt x="1487297" y="1491742"/>
                  </a:cubicBezTo>
                  <a:cubicBezTo>
                    <a:pt x="2279396" y="698119"/>
                    <a:pt x="3333242" y="260985"/>
                    <a:pt x="4454398" y="260985"/>
                  </a:cubicBezTo>
                  <a:cubicBezTo>
                    <a:pt x="5573776" y="260985"/>
                    <a:pt x="6626606" y="697103"/>
                    <a:pt x="7418832" y="1488948"/>
                  </a:cubicBezTo>
                  <a:cubicBezTo>
                    <a:pt x="8211438" y="2281174"/>
                    <a:pt x="8647937" y="3334385"/>
                    <a:pt x="8647937" y="4454398"/>
                  </a:cubicBezTo>
                  <a:cubicBezTo>
                    <a:pt x="8647937" y="5574792"/>
                    <a:pt x="8211311" y="6628130"/>
                    <a:pt x="7418450" y="7420356"/>
                  </a:cubicBezTo>
                  <a:cubicBezTo>
                    <a:pt x="6626225" y="8212074"/>
                    <a:pt x="5573522" y="8648065"/>
                    <a:pt x="4454525" y="8648065"/>
                  </a:cubicBezTo>
                  <a:close/>
                  <a:moveTo>
                    <a:pt x="4454525" y="280035"/>
                  </a:moveTo>
                  <a:cubicBezTo>
                    <a:pt x="3338449" y="280035"/>
                    <a:pt x="2289429" y="715137"/>
                    <a:pt x="1500886" y="1505204"/>
                  </a:cubicBezTo>
                  <a:cubicBezTo>
                    <a:pt x="713613" y="2294001"/>
                    <a:pt x="280035" y="3341370"/>
                    <a:pt x="280035" y="4454525"/>
                  </a:cubicBezTo>
                  <a:cubicBezTo>
                    <a:pt x="280035" y="5569077"/>
                    <a:pt x="714248" y="6617081"/>
                    <a:pt x="1502537" y="7405751"/>
                  </a:cubicBezTo>
                  <a:cubicBezTo>
                    <a:pt x="2291080" y="8194548"/>
                    <a:pt x="3339465" y="8629015"/>
                    <a:pt x="4454525" y="8629015"/>
                  </a:cubicBezTo>
                  <a:cubicBezTo>
                    <a:pt x="5568442" y="8629015"/>
                    <a:pt x="6616319" y="8195056"/>
                    <a:pt x="7405116" y="7407021"/>
                  </a:cubicBezTo>
                  <a:cubicBezTo>
                    <a:pt x="8194422" y="6618477"/>
                    <a:pt x="8629015" y="5569839"/>
                    <a:pt x="8629015" y="4454525"/>
                  </a:cubicBezTo>
                  <a:cubicBezTo>
                    <a:pt x="8629015" y="3339465"/>
                    <a:pt x="8194548" y="2291080"/>
                    <a:pt x="7405497" y="1502537"/>
                  </a:cubicBezTo>
                  <a:cubicBezTo>
                    <a:pt x="6616827" y="714121"/>
                    <a:pt x="5568823" y="280035"/>
                    <a:pt x="4454525" y="280035"/>
                  </a:cubicBezTo>
                  <a:close/>
                </a:path>
              </a:pathLst>
            </a:custGeom>
            <a:solidFill>
              <a:srgbClr val="FFFFFF"/>
            </a:solidFill>
          </p:spPr>
        </p:sp>
      </p:grpSp>
      <p:grpSp>
        <p:nvGrpSpPr>
          <p:cNvPr id="9" name="Group 9"/>
          <p:cNvGrpSpPr>
            <a:grpSpLocks noChangeAspect="1"/>
          </p:cNvGrpSpPr>
          <p:nvPr/>
        </p:nvGrpSpPr>
        <p:grpSpPr>
          <a:xfrm>
            <a:off x="4429301" y="3829402"/>
            <a:ext cx="2628195" cy="2628195"/>
            <a:chOff x="0" y="0"/>
            <a:chExt cx="8909050" cy="8909050"/>
          </a:xfrm>
        </p:grpSpPr>
        <p:sp>
          <p:nvSpPr>
            <p:cNvPr id="10" name="Freeform 10"/>
            <p:cNvSpPr/>
            <p:nvPr/>
          </p:nvSpPr>
          <p:spPr>
            <a:xfrm>
              <a:off x="-10398" y="9480"/>
              <a:ext cx="8929847" cy="8890089"/>
            </a:xfrm>
            <a:custGeom>
              <a:avLst/>
              <a:gdLst/>
              <a:ahLst/>
              <a:cxnLst/>
              <a:rect l="l" t="t" r="r" b="b"/>
              <a:pathLst>
                <a:path w="8929847" h="8890089">
                  <a:moveTo>
                    <a:pt x="4464923" y="45"/>
                  </a:moveTo>
                  <a:cubicBezTo>
                    <a:pt x="2872142" y="-7078"/>
                    <a:pt x="1397294" y="838573"/>
                    <a:pt x="598840" y="2216787"/>
                  </a:cubicBezTo>
                  <a:cubicBezTo>
                    <a:pt x="-199614" y="3595001"/>
                    <a:pt x="-199614" y="5295089"/>
                    <a:pt x="598840" y="6673304"/>
                  </a:cubicBezTo>
                  <a:cubicBezTo>
                    <a:pt x="1397294" y="8051517"/>
                    <a:pt x="2872142" y="8897168"/>
                    <a:pt x="4464923" y="8890045"/>
                  </a:cubicBezTo>
                  <a:cubicBezTo>
                    <a:pt x="6057704" y="8897168"/>
                    <a:pt x="7532552" y="8051517"/>
                    <a:pt x="8331006" y="6673304"/>
                  </a:cubicBezTo>
                  <a:cubicBezTo>
                    <a:pt x="9129460" y="5295089"/>
                    <a:pt x="9129460" y="3595001"/>
                    <a:pt x="8331006" y="2216787"/>
                  </a:cubicBezTo>
                  <a:cubicBezTo>
                    <a:pt x="7532552" y="838573"/>
                    <a:pt x="6057704" y="-7078"/>
                    <a:pt x="4464923" y="45"/>
                  </a:cubicBezTo>
                  <a:close/>
                </a:path>
              </a:pathLst>
            </a:custGeom>
            <a:solidFill>
              <a:srgbClr val="FFFFFF"/>
            </a:solidFill>
          </p:spPr>
        </p:sp>
        <p:sp>
          <p:nvSpPr>
            <p:cNvPr id="11" name="Freeform 11"/>
            <p:cNvSpPr/>
            <p:nvPr/>
          </p:nvSpPr>
          <p:spPr>
            <a:xfrm>
              <a:off x="251757" y="270468"/>
              <a:ext cx="8405537" cy="8368114"/>
            </a:xfrm>
            <a:custGeom>
              <a:avLst/>
              <a:gdLst/>
              <a:ahLst/>
              <a:cxnLst/>
              <a:rect l="l" t="t" r="r" b="b"/>
              <a:pathLst>
                <a:path w="8405537" h="8368114">
                  <a:moveTo>
                    <a:pt x="4202768" y="42"/>
                  </a:moveTo>
                  <a:cubicBezTo>
                    <a:pt x="2703506" y="-6663"/>
                    <a:pt x="1315253" y="789336"/>
                    <a:pt x="563679" y="2086629"/>
                  </a:cubicBezTo>
                  <a:cubicBezTo>
                    <a:pt x="-187894" y="3383923"/>
                    <a:pt x="-187894" y="4984191"/>
                    <a:pt x="563679" y="6281485"/>
                  </a:cubicBezTo>
                  <a:cubicBezTo>
                    <a:pt x="1315253" y="7578778"/>
                    <a:pt x="2703506" y="8374777"/>
                    <a:pt x="4202768" y="8368072"/>
                  </a:cubicBezTo>
                  <a:cubicBezTo>
                    <a:pt x="5702030" y="8374777"/>
                    <a:pt x="7090283" y="7578778"/>
                    <a:pt x="7841857" y="6281485"/>
                  </a:cubicBezTo>
                  <a:cubicBezTo>
                    <a:pt x="8593429" y="4984191"/>
                    <a:pt x="8593429" y="3383923"/>
                    <a:pt x="7841857" y="2086629"/>
                  </a:cubicBezTo>
                  <a:cubicBezTo>
                    <a:pt x="7090283" y="789336"/>
                    <a:pt x="5702030" y="-6663"/>
                    <a:pt x="4202768" y="42"/>
                  </a:cubicBezTo>
                  <a:close/>
                </a:path>
              </a:pathLst>
            </a:custGeom>
            <a:blipFill>
              <a:blip r:embed="rId3"/>
              <a:stretch>
                <a:fillRect l="223" t="-1698" r="223" b="-1698"/>
              </a:stretch>
            </a:blipFill>
          </p:spPr>
        </p:sp>
        <p:sp>
          <p:nvSpPr>
            <p:cNvPr id="12" name="Freeform 12"/>
            <p:cNvSpPr/>
            <p:nvPr/>
          </p:nvSpPr>
          <p:spPr>
            <a:xfrm>
              <a:off x="0" y="0"/>
              <a:ext cx="8909050" cy="8909050"/>
            </a:xfrm>
            <a:custGeom>
              <a:avLst/>
              <a:gdLst/>
              <a:ahLst/>
              <a:cxnLst/>
              <a:rect l="l" t="t" r="r" b="b"/>
              <a:pathLst>
                <a:path w="8909050" h="8909050">
                  <a:moveTo>
                    <a:pt x="4454525" y="8909050"/>
                  </a:moveTo>
                  <a:cubicBezTo>
                    <a:pt x="3264662" y="8909050"/>
                    <a:pt x="2146046" y="8445500"/>
                    <a:pt x="1304544" y="7603744"/>
                  </a:cubicBezTo>
                  <a:cubicBezTo>
                    <a:pt x="895477" y="7194550"/>
                    <a:pt x="574294" y="6718173"/>
                    <a:pt x="350012" y="6187694"/>
                  </a:cubicBezTo>
                  <a:cubicBezTo>
                    <a:pt x="117729" y="5638673"/>
                    <a:pt x="0" y="5055489"/>
                    <a:pt x="0" y="4454525"/>
                  </a:cubicBezTo>
                  <a:cubicBezTo>
                    <a:pt x="0" y="3854704"/>
                    <a:pt x="117475" y="3272282"/>
                    <a:pt x="349377" y="2723642"/>
                  </a:cubicBezTo>
                  <a:cubicBezTo>
                    <a:pt x="573405" y="2193163"/>
                    <a:pt x="894207" y="1716786"/>
                    <a:pt x="1302766" y="1307338"/>
                  </a:cubicBezTo>
                  <a:cubicBezTo>
                    <a:pt x="2144141" y="464312"/>
                    <a:pt x="3263519" y="0"/>
                    <a:pt x="4454525" y="0"/>
                  </a:cubicBezTo>
                  <a:cubicBezTo>
                    <a:pt x="5055362" y="0"/>
                    <a:pt x="5638419" y="117729"/>
                    <a:pt x="6187440" y="350012"/>
                  </a:cubicBezTo>
                  <a:cubicBezTo>
                    <a:pt x="6717792" y="574294"/>
                    <a:pt x="7194296" y="895477"/>
                    <a:pt x="7603490" y="1304544"/>
                  </a:cubicBezTo>
                  <a:cubicBezTo>
                    <a:pt x="8445373" y="2146046"/>
                    <a:pt x="8909050" y="3264789"/>
                    <a:pt x="8909050" y="4454652"/>
                  </a:cubicBezTo>
                  <a:cubicBezTo>
                    <a:pt x="8909050" y="5644769"/>
                    <a:pt x="8445246" y="6763766"/>
                    <a:pt x="7602982" y="7605268"/>
                  </a:cubicBezTo>
                  <a:cubicBezTo>
                    <a:pt x="7193789" y="8014208"/>
                    <a:pt x="6717285" y="8335138"/>
                    <a:pt x="6186932" y="8559419"/>
                  </a:cubicBezTo>
                  <a:cubicBezTo>
                    <a:pt x="5637911" y="8791321"/>
                    <a:pt x="5055108" y="8909050"/>
                    <a:pt x="4454525" y="8909050"/>
                  </a:cubicBezTo>
                  <a:close/>
                  <a:moveTo>
                    <a:pt x="4454525" y="19050"/>
                  </a:moveTo>
                  <a:cubicBezTo>
                    <a:pt x="3268599" y="19050"/>
                    <a:pt x="2154047" y="481330"/>
                    <a:pt x="1316228" y="1320800"/>
                  </a:cubicBezTo>
                  <a:cubicBezTo>
                    <a:pt x="909447" y="1728343"/>
                    <a:pt x="590042" y="2202815"/>
                    <a:pt x="366903" y="2731008"/>
                  </a:cubicBezTo>
                  <a:cubicBezTo>
                    <a:pt x="136017" y="3277362"/>
                    <a:pt x="19050" y="3857244"/>
                    <a:pt x="19050" y="4454525"/>
                  </a:cubicBezTo>
                  <a:cubicBezTo>
                    <a:pt x="19050" y="5052949"/>
                    <a:pt x="136271" y="5633593"/>
                    <a:pt x="367538" y="6180328"/>
                  </a:cubicBezTo>
                  <a:cubicBezTo>
                    <a:pt x="590931" y="6708522"/>
                    <a:pt x="910717" y="7182866"/>
                    <a:pt x="1318006" y="7590282"/>
                  </a:cubicBezTo>
                  <a:cubicBezTo>
                    <a:pt x="2155825" y="8428355"/>
                    <a:pt x="3269742" y="8890000"/>
                    <a:pt x="4454525" y="8890000"/>
                  </a:cubicBezTo>
                  <a:cubicBezTo>
                    <a:pt x="5052568" y="8890000"/>
                    <a:pt x="5632958" y="8772779"/>
                    <a:pt x="6179439" y="8541766"/>
                  </a:cubicBezTo>
                  <a:cubicBezTo>
                    <a:pt x="6707632" y="8318500"/>
                    <a:pt x="7181977" y="7998841"/>
                    <a:pt x="7589520" y="7591679"/>
                  </a:cubicBezTo>
                  <a:cubicBezTo>
                    <a:pt x="8428101" y="6753733"/>
                    <a:pt x="8890000" y="5639562"/>
                    <a:pt x="8890000" y="4454525"/>
                  </a:cubicBezTo>
                  <a:cubicBezTo>
                    <a:pt x="8890000" y="3269742"/>
                    <a:pt x="8428355" y="2155825"/>
                    <a:pt x="7590028" y="1317879"/>
                  </a:cubicBezTo>
                  <a:cubicBezTo>
                    <a:pt x="7182612" y="910590"/>
                    <a:pt x="6708140" y="590931"/>
                    <a:pt x="6180074" y="367538"/>
                  </a:cubicBezTo>
                  <a:cubicBezTo>
                    <a:pt x="5633339" y="136271"/>
                    <a:pt x="5052822" y="19050"/>
                    <a:pt x="4454525" y="19050"/>
                  </a:cubicBezTo>
                  <a:close/>
                  <a:moveTo>
                    <a:pt x="4454525" y="8648065"/>
                  </a:moveTo>
                  <a:cubicBezTo>
                    <a:pt x="3334385" y="8648065"/>
                    <a:pt x="2281301" y="8211693"/>
                    <a:pt x="1489075" y="7419213"/>
                  </a:cubicBezTo>
                  <a:cubicBezTo>
                    <a:pt x="697103" y="6626987"/>
                    <a:pt x="260985" y="5574157"/>
                    <a:pt x="260985" y="4454525"/>
                  </a:cubicBezTo>
                  <a:cubicBezTo>
                    <a:pt x="260985" y="3889756"/>
                    <a:pt x="371602" y="3341497"/>
                    <a:pt x="589788" y="2824988"/>
                  </a:cubicBezTo>
                  <a:cubicBezTo>
                    <a:pt x="800735" y="2325624"/>
                    <a:pt x="1102741" y="1877060"/>
                    <a:pt x="1487297" y="1491742"/>
                  </a:cubicBezTo>
                  <a:cubicBezTo>
                    <a:pt x="2279396" y="698119"/>
                    <a:pt x="3333242" y="260985"/>
                    <a:pt x="4454398" y="260985"/>
                  </a:cubicBezTo>
                  <a:cubicBezTo>
                    <a:pt x="5573776" y="260985"/>
                    <a:pt x="6626606" y="697103"/>
                    <a:pt x="7418832" y="1488948"/>
                  </a:cubicBezTo>
                  <a:cubicBezTo>
                    <a:pt x="8211438" y="2281174"/>
                    <a:pt x="8647937" y="3334385"/>
                    <a:pt x="8647937" y="4454398"/>
                  </a:cubicBezTo>
                  <a:cubicBezTo>
                    <a:pt x="8647937" y="5574792"/>
                    <a:pt x="8211311" y="6628130"/>
                    <a:pt x="7418450" y="7420356"/>
                  </a:cubicBezTo>
                  <a:cubicBezTo>
                    <a:pt x="6626225" y="8212074"/>
                    <a:pt x="5573522" y="8648065"/>
                    <a:pt x="4454525" y="8648065"/>
                  </a:cubicBezTo>
                  <a:close/>
                  <a:moveTo>
                    <a:pt x="4454525" y="280035"/>
                  </a:moveTo>
                  <a:cubicBezTo>
                    <a:pt x="3338449" y="280035"/>
                    <a:pt x="2289429" y="715137"/>
                    <a:pt x="1500886" y="1505204"/>
                  </a:cubicBezTo>
                  <a:cubicBezTo>
                    <a:pt x="713613" y="2294001"/>
                    <a:pt x="280035" y="3341370"/>
                    <a:pt x="280035" y="4454525"/>
                  </a:cubicBezTo>
                  <a:cubicBezTo>
                    <a:pt x="280035" y="5569077"/>
                    <a:pt x="714248" y="6617081"/>
                    <a:pt x="1502537" y="7405751"/>
                  </a:cubicBezTo>
                  <a:cubicBezTo>
                    <a:pt x="2291080" y="8194548"/>
                    <a:pt x="3339465" y="8629015"/>
                    <a:pt x="4454525" y="8629015"/>
                  </a:cubicBezTo>
                  <a:cubicBezTo>
                    <a:pt x="5568442" y="8629015"/>
                    <a:pt x="6616319" y="8195056"/>
                    <a:pt x="7405116" y="7407021"/>
                  </a:cubicBezTo>
                  <a:cubicBezTo>
                    <a:pt x="8194422" y="6618477"/>
                    <a:pt x="8629015" y="5569839"/>
                    <a:pt x="8629015" y="4454525"/>
                  </a:cubicBezTo>
                  <a:cubicBezTo>
                    <a:pt x="8629015" y="3339465"/>
                    <a:pt x="8194548" y="2291080"/>
                    <a:pt x="7405497" y="1502537"/>
                  </a:cubicBezTo>
                  <a:cubicBezTo>
                    <a:pt x="6616827" y="714121"/>
                    <a:pt x="5568823" y="280035"/>
                    <a:pt x="4454525" y="280035"/>
                  </a:cubicBezTo>
                  <a:close/>
                </a:path>
              </a:pathLst>
            </a:custGeom>
            <a:solidFill>
              <a:srgbClr val="FFFFFF"/>
            </a:solidFill>
          </p:spPr>
        </p:sp>
      </p:grpSp>
      <p:grpSp>
        <p:nvGrpSpPr>
          <p:cNvPr id="13" name="Group 13"/>
          <p:cNvGrpSpPr>
            <a:grpSpLocks noChangeAspect="1"/>
          </p:cNvGrpSpPr>
          <p:nvPr/>
        </p:nvGrpSpPr>
        <p:grpSpPr>
          <a:xfrm>
            <a:off x="7829902" y="3829402"/>
            <a:ext cx="2628195" cy="2628195"/>
            <a:chOff x="0" y="0"/>
            <a:chExt cx="8909050" cy="8909050"/>
          </a:xfrm>
        </p:grpSpPr>
        <p:sp>
          <p:nvSpPr>
            <p:cNvPr id="14" name="Freeform 14"/>
            <p:cNvSpPr/>
            <p:nvPr/>
          </p:nvSpPr>
          <p:spPr>
            <a:xfrm>
              <a:off x="-10398" y="9480"/>
              <a:ext cx="8929847" cy="8890089"/>
            </a:xfrm>
            <a:custGeom>
              <a:avLst/>
              <a:gdLst/>
              <a:ahLst/>
              <a:cxnLst/>
              <a:rect l="l" t="t" r="r" b="b"/>
              <a:pathLst>
                <a:path w="8929847" h="8890089">
                  <a:moveTo>
                    <a:pt x="4464923" y="45"/>
                  </a:moveTo>
                  <a:cubicBezTo>
                    <a:pt x="2872142" y="-7078"/>
                    <a:pt x="1397294" y="838573"/>
                    <a:pt x="598840" y="2216787"/>
                  </a:cubicBezTo>
                  <a:cubicBezTo>
                    <a:pt x="-199614" y="3595001"/>
                    <a:pt x="-199614" y="5295089"/>
                    <a:pt x="598840" y="6673304"/>
                  </a:cubicBezTo>
                  <a:cubicBezTo>
                    <a:pt x="1397294" y="8051517"/>
                    <a:pt x="2872142" y="8897168"/>
                    <a:pt x="4464923" y="8890045"/>
                  </a:cubicBezTo>
                  <a:cubicBezTo>
                    <a:pt x="6057704" y="8897168"/>
                    <a:pt x="7532552" y="8051517"/>
                    <a:pt x="8331006" y="6673304"/>
                  </a:cubicBezTo>
                  <a:cubicBezTo>
                    <a:pt x="9129460" y="5295089"/>
                    <a:pt x="9129460" y="3595001"/>
                    <a:pt x="8331006" y="2216787"/>
                  </a:cubicBezTo>
                  <a:cubicBezTo>
                    <a:pt x="7532552" y="838573"/>
                    <a:pt x="6057704" y="-7078"/>
                    <a:pt x="4464923" y="45"/>
                  </a:cubicBezTo>
                  <a:close/>
                </a:path>
              </a:pathLst>
            </a:custGeom>
            <a:solidFill>
              <a:srgbClr val="FFFFFF"/>
            </a:solidFill>
          </p:spPr>
        </p:sp>
        <p:sp>
          <p:nvSpPr>
            <p:cNvPr id="15" name="Freeform 15"/>
            <p:cNvSpPr/>
            <p:nvPr/>
          </p:nvSpPr>
          <p:spPr>
            <a:xfrm>
              <a:off x="251757" y="270468"/>
              <a:ext cx="8405537" cy="8368114"/>
            </a:xfrm>
            <a:custGeom>
              <a:avLst/>
              <a:gdLst/>
              <a:ahLst/>
              <a:cxnLst/>
              <a:rect l="l" t="t" r="r" b="b"/>
              <a:pathLst>
                <a:path w="8405537" h="8368114">
                  <a:moveTo>
                    <a:pt x="4202768" y="42"/>
                  </a:moveTo>
                  <a:cubicBezTo>
                    <a:pt x="2703506" y="-6663"/>
                    <a:pt x="1315253" y="789336"/>
                    <a:pt x="563679" y="2086629"/>
                  </a:cubicBezTo>
                  <a:cubicBezTo>
                    <a:pt x="-187894" y="3383923"/>
                    <a:pt x="-187894" y="4984191"/>
                    <a:pt x="563679" y="6281485"/>
                  </a:cubicBezTo>
                  <a:cubicBezTo>
                    <a:pt x="1315253" y="7578778"/>
                    <a:pt x="2703506" y="8374777"/>
                    <a:pt x="4202768" y="8368072"/>
                  </a:cubicBezTo>
                  <a:cubicBezTo>
                    <a:pt x="5702030" y="8374777"/>
                    <a:pt x="7090283" y="7578778"/>
                    <a:pt x="7841857" y="6281485"/>
                  </a:cubicBezTo>
                  <a:cubicBezTo>
                    <a:pt x="8593429" y="4984191"/>
                    <a:pt x="8593429" y="3383923"/>
                    <a:pt x="7841857" y="2086629"/>
                  </a:cubicBezTo>
                  <a:cubicBezTo>
                    <a:pt x="7090283" y="789336"/>
                    <a:pt x="5702030" y="-6663"/>
                    <a:pt x="4202768" y="42"/>
                  </a:cubicBezTo>
                  <a:close/>
                </a:path>
              </a:pathLst>
            </a:custGeom>
            <a:blipFill>
              <a:blip r:embed="rId4"/>
              <a:stretch>
                <a:fillRect l="-2407" r="-2407"/>
              </a:stretch>
            </a:blipFill>
          </p:spPr>
        </p:sp>
        <p:sp>
          <p:nvSpPr>
            <p:cNvPr id="16" name="Freeform 16"/>
            <p:cNvSpPr/>
            <p:nvPr/>
          </p:nvSpPr>
          <p:spPr>
            <a:xfrm>
              <a:off x="0" y="0"/>
              <a:ext cx="8909050" cy="8909050"/>
            </a:xfrm>
            <a:custGeom>
              <a:avLst/>
              <a:gdLst/>
              <a:ahLst/>
              <a:cxnLst/>
              <a:rect l="l" t="t" r="r" b="b"/>
              <a:pathLst>
                <a:path w="8909050" h="8909050">
                  <a:moveTo>
                    <a:pt x="4454525" y="8909050"/>
                  </a:moveTo>
                  <a:cubicBezTo>
                    <a:pt x="3264662" y="8909050"/>
                    <a:pt x="2146046" y="8445500"/>
                    <a:pt x="1304544" y="7603744"/>
                  </a:cubicBezTo>
                  <a:cubicBezTo>
                    <a:pt x="895477" y="7194550"/>
                    <a:pt x="574294" y="6718173"/>
                    <a:pt x="350012" y="6187694"/>
                  </a:cubicBezTo>
                  <a:cubicBezTo>
                    <a:pt x="117729" y="5638673"/>
                    <a:pt x="0" y="5055489"/>
                    <a:pt x="0" y="4454525"/>
                  </a:cubicBezTo>
                  <a:cubicBezTo>
                    <a:pt x="0" y="3854704"/>
                    <a:pt x="117475" y="3272282"/>
                    <a:pt x="349377" y="2723642"/>
                  </a:cubicBezTo>
                  <a:cubicBezTo>
                    <a:pt x="573405" y="2193163"/>
                    <a:pt x="894207" y="1716786"/>
                    <a:pt x="1302766" y="1307338"/>
                  </a:cubicBezTo>
                  <a:cubicBezTo>
                    <a:pt x="2144141" y="464312"/>
                    <a:pt x="3263519" y="0"/>
                    <a:pt x="4454525" y="0"/>
                  </a:cubicBezTo>
                  <a:cubicBezTo>
                    <a:pt x="5055362" y="0"/>
                    <a:pt x="5638419" y="117729"/>
                    <a:pt x="6187440" y="350012"/>
                  </a:cubicBezTo>
                  <a:cubicBezTo>
                    <a:pt x="6717792" y="574294"/>
                    <a:pt x="7194296" y="895477"/>
                    <a:pt x="7603490" y="1304544"/>
                  </a:cubicBezTo>
                  <a:cubicBezTo>
                    <a:pt x="8445373" y="2146046"/>
                    <a:pt x="8909050" y="3264789"/>
                    <a:pt x="8909050" y="4454652"/>
                  </a:cubicBezTo>
                  <a:cubicBezTo>
                    <a:pt x="8909050" y="5644769"/>
                    <a:pt x="8445246" y="6763766"/>
                    <a:pt x="7602982" y="7605268"/>
                  </a:cubicBezTo>
                  <a:cubicBezTo>
                    <a:pt x="7193789" y="8014208"/>
                    <a:pt x="6717285" y="8335138"/>
                    <a:pt x="6186932" y="8559419"/>
                  </a:cubicBezTo>
                  <a:cubicBezTo>
                    <a:pt x="5637911" y="8791321"/>
                    <a:pt x="5055108" y="8909050"/>
                    <a:pt x="4454525" y="8909050"/>
                  </a:cubicBezTo>
                  <a:close/>
                  <a:moveTo>
                    <a:pt x="4454525" y="19050"/>
                  </a:moveTo>
                  <a:cubicBezTo>
                    <a:pt x="3268599" y="19050"/>
                    <a:pt x="2154047" y="481330"/>
                    <a:pt x="1316228" y="1320800"/>
                  </a:cubicBezTo>
                  <a:cubicBezTo>
                    <a:pt x="909447" y="1728343"/>
                    <a:pt x="590042" y="2202815"/>
                    <a:pt x="366903" y="2731008"/>
                  </a:cubicBezTo>
                  <a:cubicBezTo>
                    <a:pt x="136017" y="3277362"/>
                    <a:pt x="19050" y="3857244"/>
                    <a:pt x="19050" y="4454525"/>
                  </a:cubicBezTo>
                  <a:cubicBezTo>
                    <a:pt x="19050" y="5052949"/>
                    <a:pt x="136271" y="5633593"/>
                    <a:pt x="367538" y="6180328"/>
                  </a:cubicBezTo>
                  <a:cubicBezTo>
                    <a:pt x="590931" y="6708522"/>
                    <a:pt x="910717" y="7182866"/>
                    <a:pt x="1318006" y="7590282"/>
                  </a:cubicBezTo>
                  <a:cubicBezTo>
                    <a:pt x="2155825" y="8428355"/>
                    <a:pt x="3269742" y="8890000"/>
                    <a:pt x="4454525" y="8890000"/>
                  </a:cubicBezTo>
                  <a:cubicBezTo>
                    <a:pt x="5052568" y="8890000"/>
                    <a:pt x="5632958" y="8772779"/>
                    <a:pt x="6179439" y="8541766"/>
                  </a:cubicBezTo>
                  <a:cubicBezTo>
                    <a:pt x="6707632" y="8318500"/>
                    <a:pt x="7181977" y="7998841"/>
                    <a:pt x="7589520" y="7591679"/>
                  </a:cubicBezTo>
                  <a:cubicBezTo>
                    <a:pt x="8428101" y="6753733"/>
                    <a:pt x="8890000" y="5639562"/>
                    <a:pt x="8890000" y="4454525"/>
                  </a:cubicBezTo>
                  <a:cubicBezTo>
                    <a:pt x="8890000" y="3269742"/>
                    <a:pt x="8428355" y="2155825"/>
                    <a:pt x="7590028" y="1317879"/>
                  </a:cubicBezTo>
                  <a:cubicBezTo>
                    <a:pt x="7182612" y="910590"/>
                    <a:pt x="6708140" y="590931"/>
                    <a:pt x="6180074" y="367538"/>
                  </a:cubicBezTo>
                  <a:cubicBezTo>
                    <a:pt x="5633339" y="136271"/>
                    <a:pt x="5052822" y="19050"/>
                    <a:pt x="4454525" y="19050"/>
                  </a:cubicBezTo>
                  <a:close/>
                  <a:moveTo>
                    <a:pt x="4454525" y="8648065"/>
                  </a:moveTo>
                  <a:cubicBezTo>
                    <a:pt x="3334385" y="8648065"/>
                    <a:pt x="2281301" y="8211693"/>
                    <a:pt x="1489075" y="7419213"/>
                  </a:cubicBezTo>
                  <a:cubicBezTo>
                    <a:pt x="697103" y="6626987"/>
                    <a:pt x="260985" y="5574157"/>
                    <a:pt x="260985" y="4454525"/>
                  </a:cubicBezTo>
                  <a:cubicBezTo>
                    <a:pt x="260985" y="3889756"/>
                    <a:pt x="371602" y="3341497"/>
                    <a:pt x="589788" y="2824988"/>
                  </a:cubicBezTo>
                  <a:cubicBezTo>
                    <a:pt x="800735" y="2325624"/>
                    <a:pt x="1102741" y="1877060"/>
                    <a:pt x="1487297" y="1491742"/>
                  </a:cubicBezTo>
                  <a:cubicBezTo>
                    <a:pt x="2279396" y="698119"/>
                    <a:pt x="3333242" y="260985"/>
                    <a:pt x="4454398" y="260985"/>
                  </a:cubicBezTo>
                  <a:cubicBezTo>
                    <a:pt x="5573776" y="260985"/>
                    <a:pt x="6626606" y="697103"/>
                    <a:pt x="7418832" y="1488948"/>
                  </a:cubicBezTo>
                  <a:cubicBezTo>
                    <a:pt x="8211438" y="2281174"/>
                    <a:pt x="8647937" y="3334385"/>
                    <a:pt x="8647937" y="4454398"/>
                  </a:cubicBezTo>
                  <a:cubicBezTo>
                    <a:pt x="8647937" y="5574792"/>
                    <a:pt x="8211311" y="6628130"/>
                    <a:pt x="7418450" y="7420356"/>
                  </a:cubicBezTo>
                  <a:cubicBezTo>
                    <a:pt x="6626225" y="8212074"/>
                    <a:pt x="5573522" y="8648065"/>
                    <a:pt x="4454525" y="8648065"/>
                  </a:cubicBezTo>
                  <a:close/>
                  <a:moveTo>
                    <a:pt x="4454525" y="280035"/>
                  </a:moveTo>
                  <a:cubicBezTo>
                    <a:pt x="3338449" y="280035"/>
                    <a:pt x="2289429" y="715137"/>
                    <a:pt x="1500886" y="1505204"/>
                  </a:cubicBezTo>
                  <a:cubicBezTo>
                    <a:pt x="713613" y="2294001"/>
                    <a:pt x="280035" y="3341370"/>
                    <a:pt x="280035" y="4454525"/>
                  </a:cubicBezTo>
                  <a:cubicBezTo>
                    <a:pt x="280035" y="5569077"/>
                    <a:pt x="714248" y="6617081"/>
                    <a:pt x="1502537" y="7405751"/>
                  </a:cubicBezTo>
                  <a:cubicBezTo>
                    <a:pt x="2291080" y="8194548"/>
                    <a:pt x="3339465" y="8629015"/>
                    <a:pt x="4454525" y="8629015"/>
                  </a:cubicBezTo>
                  <a:cubicBezTo>
                    <a:pt x="5568442" y="8629015"/>
                    <a:pt x="6616319" y="8195056"/>
                    <a:pt x="7405116" y="7407021"/>
                  </a:cubicBezTo>
                  <a:cubicBezTo>
                    <a:pt x="8194422" y="6618477"/>
                    <a:pt x="8629015" y="5569839"/>
                    <a:pt x="8629015" y="4454525"/>
                  </a:cubicBezTo>
                  <a:cubicBezTo>
                    <a:pt x="8629015" y="3339465"/>
                    <a:pt x="8194548" y="2291080"/>
                    <a:pt x="7405497" y="1502537"/>
                  </a:cubicBezTo>
                  <a:cubicBezTo>
                    <a:pt x="6616827" y="714121"/>
                    <a:pt x="5568823" y="280035"/>
                    <a:pt x="4454525" y="280035"/>
                  </a:cubicBezTo>
                  <a:close/>
                </a:path>
              </a:pathLst>
            </a:custGeom>
            <a:solidFill>
              <a:srgbClr val="FFFFFF"/>
            </a:solidFill>
          </p:spPr>
        </p:sp>
      </p:grpSp>
      <p:grpSp>
        <p:nvGrpSpPr>
          <p:cNvPr id="17" name="Group 17"/>
          <p:cNvGrpSpPr>
            <a:grpSpLocks noChangeAspect="1"/>
          </p:cNvGrpSpPr>
          <p:nvPr/>
        </p:nvGrpSpPr>
        <p:grpSpPr>
          <a:xfrm>
            <a:off x="11230503" y="3829402"/>
            <a:ext cx="2628195" cy="2628195"/>
            <a:chOff x="0" y="0"/>
            <a:chExt cx="8909050" cy="8909050"/>
          </a:xfrm>
        </p:grpSpPr>
        <p:sp>
          <p:nvSpPr>
            <p:cNvPr id="18" name="Freeform 18"/>
            <p:cNvSpPr/>
            <p:nvPr/>
          </p:nvSpPr>
          <p:spPr>
            <a:xfrm>
              <a:off x="-10398" y="9480"/>
              <a:ext cx="8929847" cy="8890089"/>
            </a:xfrm>
            <a:custGeom>
              <a:avLst/>
              <a:gdLst/>
              <a:ahLst/>
              <a:cxnLst/>
              <a:rect l="l" t="t" r="r" b="b"/>
              <a:pathLst>
                <a:path w="8929847" h="8890089">
                  <a:moveTo>
                    <a:pt x="4464923" y="45"/>
                  </a:moveTo>
                  <a:cubicBezTo>
                    <a:pt x="2872142" y="-7078"/>
                    <a:pt x="1397294" y="838573"/>
                    <a:pt x="598840" y="2216787"/>
                  </a:cubicBezTo>
                  <a:cubicBezTo>
                    <a:pt x="-199614" y="3595001"/>
                    <a:pt x="-199614" y="5295089"/>
                    <a:pt x="598840" y="6673304"/>
                  </a:cubicBezTo>
                  <a:cubicBezTo>
                    <a:pt x="1397294" y="8051517"/>
                    <a:pt x="2872142" y="8897168"/>
                    <a:pt x="4464923" y="8890045"/>
                  </a:cubicBezTo>
                  <a:cubicBezTo>
                    <a:pt x="6057704" y="8897168"/>
                    <a:pt x="7532552" y="8051517"/>
                    <a:pt x="8331006" y="6673304"/>
                  </a:cubicBezTo>
                  <a:cubicBezTo>
                    <a:pt x="9129460" y="5295089"/>
                    <a:pt x="9129460" y="3595001"/>
                    <a:pt x="8331006" y="2216787"/>
                  </a:cubicBezTo>
                  <a:cubicBezTo>
                    <a:pt x="7532552" y="838573"/>
                    <a:pt x="6057704" y="-7078"/>
                    <a:pt x="4464923" y="45"/>
                  </a:cubicBezTo>
                  <a:close/>
                </a:path>
              </a:pathLst>
            </a:custGeom>
            <a:solidFill>
              <a:srgbClr val="FFFFFF"/>
            </a:solidFill>
          </p:spPr>
        </p:sp>
        <p:sp>
          <p:nvSpPr>
            <p:cNvPr id="19" name="Freeform 19"/>
            <p:cNvSpPr/>
            <p:nvPr/>
          </p:nvSpPr>
          <p:spPr>
            <a:xfrm>
              <a:off x="251757" y="270468"/>
              <a:ext cx="8405537" cy="8368114"/>
            </a:xfrm>
            <a:custGeom>
              <a:avLst/>
              <a:gdLst/>
              <a:ahLst/>
              <a:cxnLst/>
              <a:rect l="l" t="t" r="r" b="b"/>
              <a:pathLst>
                <a:path w="8405537" h="8368114">
                  <a:moveTo>
                    <a:pt x="4202768" y="42"/>
                  </a:moveTo>
                  <a:cubicBezTo>
                    <a:pt x="2703506" y="-6663"/>
                    <a:pt x="1315253" y="789336"/>
                    <a:pt x="563679" y="2086629"/>
                  </a:cubicBezTo>
                  <a:cubicBezTo>
                    <a:pt x="-187894" y="3383923"/>
                    <a:pt x="-187894" y="4984191"/>
                    <a:pt x="563679" y="6281485"/>
                  </a:cubicBezTo>
                  <a:cubicBezTo>
                    <a:pt x="1315253" y="7578778"/>
                    <a:pt x="2703506" y="8374777"/>
                    <a:pt x="4202768" y="8368072"/>
                  </a:cubicBezTo>
                  <a:cubicBezTo>
                    <a:pt x="5702030" y="8374777"/>
                    <a:pt x="7090283" y="7578778"/>
                    <a:pt x="7841857" y="6281485"/>
                  </a:cubicBezTo>
                  <a:cubicBezTo>
                    <a:pt x="8593429" y="4984191"/>
                    <a:pt x="8593429" y="3383923"/>
                    <a:pt x="7841857" y="2086629"/>
                  </a:cubicBezTo>
                  <a:cubicBezTo>
                    <a:pt x="7090283" y="789336"/>
                    <a:pt x="5702030" y="-6663"/>
                    <a:pt x="4202768" y="42"/>
                  </a:cubicBezTo>
                  <a:close/>
                </a:path>
              </a:pathLst>
            </a:custGeom>
            <a:blipFill>
              <a:blip r:embed="rId5"/>
              <a:stretch>
                <a:fillRect l="223" t="-359" r="223" b="-359"/>
              </a:stretch>
            </a:blipFill>
          </p:spPr>
        </p:sp>
        <p:sp>
          <p:nvSpPr>
            <p:cNvPr id="20" name="Freeform 20"/>
            <p:cNvSpPr/>
            <p:nvPr/>
          </p:nvSpPr>
          <p:spPr>
            <a:xfrm>
              <a:off x="0" y="0"/>
              <a:ext cx="8909050" cy="8909050"/>
            </a:xfrm>
            <a:custGeom>
              <a:avLst/>
              <a:gdLst/>
              <a:ahLst/>
              <a:cxnLst/>
              <a:rect l="l" t="t" r="r" b="b"/>
              <a:pathLst>
                <a:path w="8909050" h="8909050">
                  <a:moveTo>
                    <a:pt x="4454525" y="8909050"/>
                  </a:moveTo>
                  <a:cubicBezTo>
                    <a:pt x="3264662" y="8909050"/>
                    <a:pt x="2146046" y="8445500"/>
                    <a:pt x="1304544" y="7603744"/>
                  </a:cubicBezTo>
                  <a:cubicBezTo>
                    <a:pt x="895477" y="7194550"/>
                    <a:pt x="574294" y="6718173"/>
                    <a:pt x="350012" y="6187694"/>
                  </a:cubicBezTo>
                  <a:cubicBezTo>
                    <a:pt x="117729" y="5638673"/>
                    <a:pt x="0" y="5055489"/>
                    <a:pt x="0" y="4454525"/>
                  </a:cubicBezTo>
                  <a:cubicBezTo>
                    <a:pt x="0" y="3854704"/>
                    <a:pt x="117475" y="3272282"/>
                    <a:pt x="349377" y="2723642"/>
                  </a:cubicBezTo>
                  <a:cubicBezTo>
                    <a:pt x="573405" y="2193163"/>
                    <a:pt x="894207" y="1716786"/>
                    <a:pt x="1302766" y="1307338"/>
                  </a:cubicBezTo>
                  <a:cubicBezTo>
                    <a:pt x="2144141" y="464312"/>
                    <a:pt x="3263519" y="0"/>
                    <a:pt x="4454525" y="0"/>
                  </a:cubicBezTo>
                  <a:cubicBezTo>
                    <a:pt x="5055362" y="0"/>
                    <a:pt x="5638419" y="117729"/>
                    <a:pt x="6187440" y="350012"/>
                  </a:cubicBezTo>
                  <a:cubicBezTo>
                    <a:pt x="6717792" y="574294"/>
                    <a:pt x="7194296" y="895477"/>
                    <a:pt x="7603490" y="1304544"/>
                  </a:cubicBezTo>
                  <a:cubicBezTo>
                    <a:pt x="8445373" y="2146046"/>
                    <a:pt x="8909050" y="3264789"/>
                    <a:pt x="8909050" y="4454652"/>
                  </a:cubicBezTo>
                  <a:cubicBezTo>
                    <a:pt x="8909050" y="5644769"/>
                    <a:pt x="8445246" y="6763766"/>
                    <a:pt x="7602982" y="7605268"/>
                  </a:cubicBezTo>
                  <a:cubicBezTo>
                    <a:pt x="7193789" y="8014208"/>
                    <a:pt x="6717285" y="8335138"/>
                    <a:pt x="6186932" y="8559419"/>
                  </a:cubicBezTo>
                  <a:cubicBezTo>
                    <a:pt x="5637911" y="8791321"/>
                    <a:pt x="5055108" y="8909050"/>
                    <a:pt x="4454525" y="8909050"/>
                  </a:cubicBezTo>
                  <a:close/>
                  <a:moveTo>
                    <a:pt x="4454525" y="19050"/>
                  </a:moveTo>
                  <a:cubicBezTo>
                    <a:pt x="3268599" y="19050"/>
                    <a:pt x="2154047" y="481330"/>
                    <a:pt x="1316228" y="1320800"/>
                  </a:cubicBezTo>
                  <a:cubicBezTo>
                    <a:pt x="909447" y="1728343"/>
                    <a:pt x="590042" y="2202815"/>
                    <a:pt x="366903" y="2731008"/>
                  </a:cubicBezTo>
                  <a:cubicBezTo>
                    <a:pt x="136017" y="3277362"/>
                    <a:pt x="19050" y="3857244"/>
                    <a:pt x="19050" y="4454525"/>
                  </a:cubicBezTo>
                  <a:cubicBezTo>
                    <a:pt x="19050" y="5052949"/>
                    <a:pt x="136271" y="5633593"/>
                    <a:pt x="367538" y="6180328"/>
                  </a:cubicBezTo>
                  <a:cubicBezTo>
                    <a:pt x="590931" y="6708522"/>
                    <a:pt x="910717" y="7182866"/>
                    <a:pt x="1318006" y="7590282"/>
                  </a:cubicBezTo>
                  <a:cubicBezTo>
                    <a:pt x="2155825" y="8428355"/>
                    <a:pt x="3269742" y="8890000"/>
                    <a:pt x="4454525" y="8890000"/>
                  </a:cubicBezTo>
                  <a:cubicBezTo>
                    <a:pt x="5052568" y="8890000"/>
                    <a:pt x="5632958" y="8772779"/>
                    <a:pt x="6179439" y="8541766"/>
                  </a:cubicBezTo>
                  <a:cubicBezTo>
                    <a:pt x="6707632" y="8318500"/>
                    <a:pt x="7181977" y="7998841"/>
                    <a:pt x="7589520" y="7591679"/>
                  </a:cubicBezTo>
                  <a:cubicBezTo>
                    <a:pt x="8428101" y="6753733"/>
                    <a:pt x="8890000" y="5639562"/>
                    <a:pt x="8890000" y="4454525"/>
                  </a:cubicBezTo>
                  <a:cubicBezTo>
                    <a:pt x="8890000" y="3269742"/>
                    <a:pt x="8428355" y="2155825"/>
                    <a:pt x="7590028" y="1317879"/>
                  </a:cubicBezTo>
                  <a:cubicBezTo>
                    <a:pt x="7182612" y="910590"/>
                    <a:pt x="6708140" y="590931"/>
                    <a:pt x="6180074" y="367538"/>
                  </a:cubicBezTo>
                  <a:cubicBezTo>
                    <a:pt x="5633339" y="136271"/>
                    <a:pt x="5052822" y="19050"/>
                    <a:pt x="4454525" y="19050"/>
                  </a:cubicBezTo>
                  <a:close/>
                  <a:moveTo>
                    <a:pt x="4454525" y="8648065"/>
                  </a:moveTo>
                  <a:cubicBezTo>
                    <a:pt x="3334385" y="8648065"/>
                    <a:pt x="2281301" y="8211693"/>
                    <a:pt x="1489075" y="7419213"/>
                  </a:cubicBezTo>
                  <a:cubicBezTo>
                    <a:pt x="697103" y="6626987"/>
                    <a:pt x="260985" y="5574157"/>
                    <a:pt x="260985" y="4454525"/>
                  </a:cubicBezTo>
                  <a:cubicBezTo>
                    <a:pt x="260985" y="3889756"/>
                    <a:pt x="371602" y="3341497"/>
                    <a:pt x="589788" y="2824988"/>
                  </a:cubicBezTo>
                  <a:cubicBezTo>
                    <a:pt x="800735" y="2325624"/>
                    <a:pt x="1102741" y="1877060"/>
                    <a:pt x="1487297" y="1491742"/>
                  </a:cubicBezTo>
                  <a:cubicBezTo>
                    <a:pt x="2279396" y="698119"/>
                    <a:pt x="3333242" y="260985"/>
                    <a:pt x="4454398" y="260985"/>
                  </a:cubicBezTo>
                  <a:cubicBezTo>
                    <a:pt x="5573776" y="260985"/>
                    <a:pt x="6626606" y="697103"/>
                    <a:pt x="7418832" y="1488948"/>
                  </a:cubicBezTo>
                  <a:cubicBezTo>
                    <a:pt x="8211438" y="2281174"/>
                    <a:pt x="8647937" y="3334385"/>
                    <a:pt x="8647937" y="4454398"/>
                  </a:cubicBezTo>
                  <a:cubicBezTo>
                    <a:pt x="8647937" y="5574792"/>
                    <a:pt x="8211311" y="6628130"/>
                    <a:pt x="7418450" y="7420356"/>
                  </a:cubicBezTo>
                  <a:cubicBezTo>
                    <a:pt x="6626225" y="8212074"/>
                    <a:pt x="5573522" y="8648065"/>
                    <a:pt x="4454525" y="8648065"/>
                  </a:cubicBezTo>
                  <a:close/>
                  <a:moveTo>
                    <a:pt x="4454525" y="280035"/>
                  </a:moveTo>
                  <a:cubicBezTo>
                    <a:pt x="3338449" y="280035"/>
                    <a:pt x="2289429" y="715137"/>
                    <a:pt x="1500886" y="1505204"/>
                  </a:cubicBezTo>
                  <a:cubicBezTo>
                    <a:pt x="713613" y="2294001"/>
                    <a:pt x="280035" y="3341370"/>
                    <a:pt x="280035" y="4454525"/>
                  </a:cubicBezTo>
                  <a:cubicBezTo>
                    <a:pt x="280035" y="5569077"/>
                    <a:pt x="714248" y="6617081"/>
                    <a:pt x="1502537" y="7405751"/>
                  </a:cubicBezTo>
                  <a:cubicBezTo>
                    <a:pt x="2291080" y="8194548"/>
                    <a:pt x="3339465" y="8629015"/>
                    <a:pt x="4454525" y="8629015"/>
                  </a:cubicBezTo>
                  <a:cubicBezTo>
                    <a:pt x="5568442" y="8629015"/>
                    <a:pt x="6616319" y="8195056"/>
                    <a:pt x="7405116" y="7407021"/>
                  </a:cubicBezTo>
                  <a:cubicBezTo>
                    <a:pt x="8194422" y="6618477"/>
                    <a:pt x="8629015" y="5569839"/>
                    <a:pt x="8629015" y="4454525"/>
                  </a:cubicBezTo>
                  <a:cubicBezTo>
                    <a:pt x="8629015" y="3339465"/>
                    <a:pt x="8194548" y="2291080"/>
                    <a:pt x="7405497" y="1502537"/>
                  </a:cubicBezTo>
                  <a:cubicBezTo>
                    <a:pt x="6616827" y="714121"/>
                    <a:pt x="5568823" y="280035"/>
                    <a:pt x="4454525" y="280035"/>
                  </a:cubicBezTo>
                  <a:close/>
                </a:path>
              </a:pathLst>
            </a:custGeom>
            <a:solidFill>
              <a:srgbClr val="FFFFFF"/>
            </a:solidFill>
          </p:spPr>
        </p:sp>
      </p:grpSp>
      <p:grpSp>
        <p:nvGrpSpPr>
          <p:cNvPr id="21" name="Group 21"/>
          <p:cNvGrpSpPr>
            <a:grpSpLocks noChangeAspect="1"/>
          </p:cNvGrpSpPr>
          <p:nvPr/>
        </p:nvGrpSpPr>
        <p:grpSpPr>
          <a:xfrm>
            <a:off x="14631105" y="3829402"/>
            <a:ext cx="2628195" cy="2628195"/>
            <a:chOff x="0" y="0"/>
            <a:chExt cx="8909050" cy="8909050"/>
          </a:xfrm>
        </p:grpSpPr>
        <p:sp>
          <p:nvSpPr>
            <p:cNvPr id="22" name="Freeform 22"/>
            <p:cNvSpPr/>
            <p:nvPr/>
          </p:nvSpPr>
          <p:spPr>
            <a:xfrm>
              <a:off x="-10398" y="9480"/>
              <a:ext cx="8929847" cy="8890089"/>
            </a:xfrm>
            <a:custGeom>
              <a:avLst/>
              <a:gdLst/>
              <a:ahLst/>
              <a:cxnLst/>
              <a:rect l="l" t="t" r="r" b="b"/>
              <a:pathLst>
                <a:path w="8929847" h="8890089">
                  <a:moveTo>
                    <a:pt x="4464923" y="45"/>
                  </a:moveTo>
                  <a:cubicBezTo>
                    <a:pt x="2872142" y="-7078"/>
                    <a:pt x="1397294" y="838573"/>
                    <a:pt x="598840" y="2216787"/>
                  </a:cubicBezTo>
                  <a:cubicBezTo>
                    <a:pt x="-199614" y="3595001"/>
                    <a:pt x="-199614" y="5295089"/>
                    <a:pt x="598840" y="6673304"/>
                  </a:cubicBezTo>
                  <a:cubicBezTo>
                    <a:pt x="1397294" y="8051517"/>
                    <a:pt x="2872142" y="8897168"/>
                    <a:pt x="4464923" y="8890045"/>
                  </a:cubicBezTo>
                  <a:cubicBezTo>
                    <a:pt x="6057704" y="8897168"/>
                    <a:pt x="7532552" y="8051517"/>
                    <a:pt x="8331006" y="6673304"/>
                  </a:cubicBezTo>
                  <a:cubicBezTo>
                    <a:pt x="9129460" y="5295089"/>
                    <a:pt x="9129460" y="3595001"/>
                    <a:pt x="8331006" y="2216787"/>
                  </a:cubicBezTo>
                  <a:cubicBezTo>
                    <a:pt x="7532552" y="838573"/>
                    <a:pt x="6057704" y="-7078"/>
                    <a:pt x="4464923" y="45"/>
                  </a:cubicBezTo>
                  <a:close/>
                </a:path>
              </a:pathLst>
            </a:custGeom>
            <a:solidFill>
              <a:srgbClr val="FFFFFF"/>
            </a:solidFill>
          </p:spPr>
        </p:sp>
        <p:sp>
          <p:nvSpPr>
            <p:cNvPr id="23" name="Freeform 23"/>
            <p:cNvSpPr/>
            <p:nvPr/>
          </p:nvSpPr>
          <p:spPr>
            <a:xfrm>
              <a:off x="251757" y="270468"/>
              <a:ext cx="8405537" cy="8368114"/>
            </a:xfrm>
            <a:custGeom>
              <a:avLst/>
              <a:gdLst/>
              <a:ahLst/>
              <a:cxnLst/>
              <a:rect l="l" t="t" r="r" b="b"/>
              <a:pathLst>
                <a:path w="8405537" h="8368114">
                  <a:moveTo>
                    <a:pt x="4202768" y="42"/>
                  </a:moveTo>
                  <a:cubicBezTo>
                    <a:pt x="2703506" y="-6663"/>
                    <a:pt x="1315253" y="789336"/>
                    <a:pt x="563679" y="2086629"/>
                  </a:cubicBezTo>
                  <a:cubicBezTo>
                    <a:pt x="-187894" y="3383923"/>
                    <a:pt x="-187894" y="4984191"/>
                    <a:pt x="563679" y="6281485"/>
                  </a:cubicBezTo>
                  <a:cubicBezTo>
                    <a:pt x="1315253" y="7578778"/>
                    <a:pt x="2703506" y="8374777"/>
                    <a:pt x="4202768" y="8368072"/>
                  </a:cubicBezTo>
                  <a:cubicBezTo>
                    <a:pt x="5702030" y="8374777"/>
                    <a:pt x="7090283" y="7578778"/>
                    <a:pt x="7841857" y="6281485"/>
                  </a:cubicBezTo>
                  <a:cubicBezTo>
                    <a:pt x="8593429" y="4984191"/>
                    <a:pt x="8593429" y="3383923"/>
                    <a:pt x="7841857" y="2086629"/>
                  </a:cubicBezTo>
                  <a:cubicBezTo>
                    <a:pt x="7090283" y="789336"/>
                    <a:pt x="5702030" y="-6663"/>
                    <a:pt x="4202768" y="42"/>
                  </a:cubicBezTo>
                  <a:close/>
                </a:path>
              </a:pathLst>
            </a:custGeom>
            <a:blipFill>
              <a:blip r:embed="rId6"/>
              <a:stretch>
                <a:fillRect l="223" t="-504" r="223" b="-504"/>
              </a:stretch>
            </a:blipFill>
          </p:spPr>
        </p:sp>
        <p:sp>
          <p:nvSpPr>
            <p:cNvPr id="24" name="Freeform 24"/>
            <p:cNvSpPr/>
            <p:nvPr/>
          </p:nvSpPr>
          <p:spPr>
            <a:xfrm>
              <a:off x="0" y="0"/>
              <a:ext cx="8909050" cy="8909050"/>
            </a:xfrm>
            <a:custGeom>
              <a:avLst/>
              <a:gdLst/>
              <a:ahLst/>
              <a:cxnLst/>
              <a:rect l="l" t="t" r="r" b="b"/>
              <a:pathLst>
                <a:path w="8909050" h="8909050">
                  <a:moveTo>
                    <a:pt x="4454525" y="8909050"/>
                  </a:moveTo>
                  <a:cubicBezTo>
                    <a:pt x="3264662" y="8909050"/>
                    <a:pt x="2146046" y="8445500"/>
                    <a:pt x="1304544" y="7603744"/>
                  </a:cubicBezTo>
                  <a:cubicBezTo>
                    <a:pt x="895477" y="7194550"/>
                    <a:pt x="574294" y="6718173"/>
                    <a:pt x="350012" y="6187694"/>
                  </a:cubicBezTo>
                  <a:cubicBezTo>
                    <a:pt x="117729" y="5638673"/>
                    <a:pt x="0" y="5055489"/>
                    <a:pt x="0" y="4454525"/>
                  </a:cubicBezTo>
                  <a:cubicBezTo>
                    <a:pt x="0" y="3854704"/>
                    <a:pt x="117475" y="3272282"/>
                    <a:pt x="349377" y="2723642"/>
                  </a:cubicBezTo>
                  <a:cubicBezTo>
                    <a:pt x="573405" y="2193163"/>
                    <a:pt x="894207" y="1716786"/>
                    <a:pt x="1302766" y="1307338"/>
                  </a:cubicBezTo>
                  <a:cubicBezTo>
                    <a:pt x="2144141" y="464312"/>
                    <a:pt x="3263519" y="0"/>
                    <a:pt x="4454525" y="0"/>
                  </a:cubicBezTo>
                  <a:cubicBezTo>
                    <a:pt x="5055362" y="0"/>
                    <a:pt x="5638419" y="117729"/>
                    <a:pt x="6187440" y="350012"/>
                  </a:cubicBezTo>
                  <a:cubicBezTo>
                    <a:pt x="6717792" y="574294"/>
                    <a:pt x="7194296" y="895477"/>
                    <a:pt x="7603490" y="1304544"/>
                  </a:cubicBezTo>
                  <a:cubicBezTo>
                    <a:pt x="8445373" y="2146046"/>
                    <a:pt x="8909050" y="3264789"/>
                    <a:pt x="8909050" y="4454652"/>
                  </a:cubicBezTo>
                  <a:cubicBezTo>
                    <a:pt x="8909050" y="5644769"/>
                    <a:pt x="8445246" y="6763766"/>
                    <a:pt x="7602982" y="7605268"/>
                  </a:cubicBezTo>
                  <a:cubicBezTo>
                    <a:pt x="7193789" y="8014208"/>
                    <a:pt x="6717285" y="8335138"/>
                    <a:pt x="6186932" y="8559419"/>
                  </a:cubicBezTo>
                  <a:cubicBezTo>
                    <a:pt x="5637911" y="8791321"/>
                    <a:pt x="5055108" y="8909050"/>
                    <a:pt x="4454525" y="8909050"/>
                  </a:cubicBezTo>
                  <a:close/>
                  <a:moveTo>
                    <a:pt x="4454525" y="19050"/>
                  </a:moveTo>
                  <a:cubicBezTo>
                    <a:pt x="3268599" y="19050"/>
                    <a:pt x="2154047" y="481330"/>
                    <a:pt x="1316228" y="1320800"/>
                  </a:cubicBezTo>
                  <a:cubicBezTo>
                    <a:pt x="909447" y="1728343"/>
                    <a:pt x="590042" y="2202815"/>
                    <a:pt x="366903" y="2731008"/>
                  </a:cubicBezTo>
                  <a:cubicBezTo>
                    <a:pt x="136017" y="3277362"/>
                    <a:pt x="19050" y="3857244"/>
                    <a:pt x="19050" y="4454525"/>
                  </a:cubicBezTo>
                  <a:cubicBezTo>
                    <a:pt x="19050" y="5052949"/>
                    <a:pt x="136271" y="5633593"/>
                    <a:pt x="367538" y="6180328"/>
                  </a:cubicBezTo>
                  <a:cubicBezTo>
                    <a:pt x="590931" y="6708522"/>
                    <a:pt x="910717" y="7182866"/>
                    <a:pt x="1318006" y="7590282"/>
                  </a:cubicBezTo>
                  <a:cubicBezTo>
                    <a:pt x="2155825" y="8428355"/>
                    <a:pt x="3269742" y="8890000"/>
                    <a:pt x="4454525" y="8890000"/>
                  </a:cubicBezTo>
                  <a:cubicBezTo>
                    <a:pt x="5052568" y="8890000"/>
                    <a:pt x="5632958" y="8772779"/>
                    <a:pt x="6179439" y="8541766"/>
                  </a:cubicBezTo>
                  <a:cubicBezTo>
                    <a:pt x="6707632" y="8318500"/>
                    <a:pt x="7181977" y="7998841"/>
                    <a:pt x="7589520" y="7591679"/>
                  </a:cubicBezTo>
                  <a:cubicBezTo>
                    <a:pt x="8428101" y="6753733"/>
                    <a:pt x="8890000" y="5639562"/>
                    <a:pt x="8890000" y="4454525"/>
                  </a:cubicBezTo>
                  <a:cubicBezTo>
                    <a:pt x="8890000" y="3269742"/>
                    <a:pt x="8428355" y="2155825"/>
                    <a:pt x="7590028" y="1317879"/>
                  </a:cubicBezTo>
                  <a:cubicBezTo>
                    <a:pt x="7182612" y="910590"/>
                    <a:pt x="6708140" y="590931"/>
                    <a:pt x="6180074" y="367538"/>
                  </a:cubicBezTo>
                  <a:cubicBezTo>
                    <a:pt x="5633339" y="136271"/>
                    <a:pt x="5052822" y="19050"/>
                    <a:pt x="4454525" y="19050"/>
                  </a:cubicBezTo>
                  <a:close/>
                  <a:moveTo>
                    <a:pt x="4454525" y="8648065"/>
                  </a:moveTo>
                  <a:cubicBezTo>
                    <a:pt x="3334385" y="8648065"/>
                    <a:pt x="2281301" y="8211693"/>
                    <a:pt x="1489075" y="7419213"/>
                  </a:cubicBezTo>
                  <a:cubicBezTo>
                    <a:pt x="697103" y="6626987"/>
                    <a:pt x="260985" y="5574157"/>
                    <a:pt x="260985" y="4454525"/>
                  </a:cubicBezTo>
                  <a:cubicBezTo>
                    <a:pt x="260985" y="3889756"/>
                    <a:pt x="371602" y="3341497"/>
                    <a:pt x="589788" y="2824988"/>
                  </a:cubicBezTo>
                  <a:cubicBezTo>
                    <a:pt x="800735" y="2325624"/>
                    <a:pt x="1102741" y="1877060"/>
                    <a:pt x="1487297" y="1491742"/>
                  </a:cubicBezTo>
                  <a:cubicBezTo>
                    <a:pt x="2279396" y="698119"/>
                    <a:pt x="3333242" y="260985"/>
                    <a:pt x="4454398" y="260985"/>
                  </a:cubicBezTo>
                  <a:cubicBezTo>
                    <a:pt x="5573776" y="260985"/>
                    <a:pt x="6626606" y="697103"/>
                    <a:pt x="7418832" y="1488948"/>
                  </a:cubicBezTo>
                  <a:cubicBezTo>
                    <a:pt x="8211438" y="2281174"/>
                    <a:pt x="8647937" y="3334385"/>
                    <a:pt x="8647937" y="4454398"/>
                  </a:cubicBezTo>
                  <a:cubicBezTo>
                    <a:pt x="8647937" y="5574792"/>
                    <a:pt x="8211311" y="6628130"/>
                    <a:pt x="7418450" y="7420356"/>
                  </a:cubicBezTo>
                  <a:cubicBezTo>
                    <a:pt x="6626225" y="8212074"/>
                    <a:pt x="5573522" y="8648065"/>
                    <a:pt x="4454525" y="8648065"/>
                  </a:cubicBezTo>
                  <a:close/>
                  <a:moveTo>
                    <a:pt x="4454525" y="280035"/>
                  </a:moveTo>
                  <a:cubicBezTo>
                    <a:pt x="3338449" y="280035"/>
                    <a:pt x="2289429" y="715137"/>
                    <a:pt x="1500886" y="1505204"/>
                  </a:cubicBezTo>
                  <a:cubicBezTo>
                    <a:pt x="713613" y="2294001"/>
                    <a:pt x="280035" y="3341370"/>
                    <a:pt x="280035" y="4454525"/>
                  </a:cubicBezTo>
                  <a:cubicBezTo>
                    <a:pt x="280035" y="5569077"/>
                    <a:pt x="714248" y="6617081"/>
                    <a:pt x="1502537" y="7405751"/>
                  </a:cubicBezTo>
                  <a:cubicBezTo>
                    <a:pt x="2291080" y="8194548"/>
                    <a:pt x="3339465" y="8629015"/>
                    <a:pt x="4454525" y="8629015"/>
                  </a:cubicBezTo>
                  <a:cubicBezTo>
                    <a:pt x="5568442" y="8629015"/>
                    <a:pt x="6616319" y="8195056"/>
                    <a:pt x="7405116" y="7407021"/>
                  </a:cubicBezTo>
                  <a:cubicBezTo>
                    <a:pt x="8194422" y="6618477"/>
                    <a:pt x="8629015" y="5569839"/>
                    <a:pt x="8629015" y="4454525"/>
                  </a:cubicBezTo>
                  <a:cubicBezTo>
                    <a:pt x="8629015" y="3339465"/>
                    <a:pt x="8194548" y="2291080"/>
                    <a:pt x="7405497" y="1502537"/>
                  </a:cubicBezTo>
                  <a:cubicBezTo>
                    <a:pt x="6616827" y="714121"/>
                    <a:pt x="5568823" y="280035"/>
                    <a:pt x="4454525" y="280035"/>
                  </a:cubicBezTo>
                  <a:close/>
                </a:path>
              </a:pathLst>
            </a:custGeom>
            <a:solidFill>
              <a:srgbClr val="FFFFFF"/>
            </a:solidFill>
          </p:spPr>
        </p:sp>
      </p:grpSp>
      <p:sp>
        <p:nvSpPr>
          <p:cNvPr id="25" name="TextBox 25"/>
          <p:cNvSpPr txBox="1"/>
          <p:nvPr/>
        </p:nvSpPr>
        <p:spPr>
          <a:xfrm>
            <a:off x="4001075" y="1443990"/>
            <a:ext cx="10285851" cy="636270"/>
          </a:xfrm>
          <a:prstGeom prst="rect">
            <a:avLst/>
          </a:prstGeom>
        </p:spPr>
        <p:txBody>
          <a:bodyPr lIns="0" tIns="0" rIns="0" bIns="0" rtlCol="0" anchor="t">
            <a:spAutoFit/>
          </a:bodyPr>
          <a:lstStyle/>
          <a:p>
            <a:pPr algn="ctr">
              <a:lnSpc>
                <a:spcPts val="4800"/>
              </a:lnSpc>
            </a:pPr>
            <a:r>
              <a:rPr lang="en-US" sz="4800" b="1">
                <a:solidFill>
                  <a:srgbClr val="FFFFFF"/>
                </a:solidFill>
                <a:latin typeface="Montserrat Bold"/>
                <a:ea typeface="Montserrat Bold"/>
                <a:cs typeface="Montserrat Bold"/>
                <a:sym typeface="Montserrat Bold"/>
              </a:rPr>
              <a:t>LEADERSHIP TEAM</a:t>
            </a:r>
          </a:p>
        </p:txBody>
      </p:sp>
      <p:sp>
        <p:nvSpPr>
          <p:cNvPr id="26" name="TextBox 26"/>
          <p:cNvSpPr txBox="1"/>
          <p:nvPr/>
        </p:nvSpPr>
        <p:spPr>
          <a:xfrm>
            <a:off x="4899327" y="2177046"/>
            <a:ext cx="8489345" cy="628650"/>
          </a:xfrm>
          <a:prstGeom prst="rect">
            <a:avLst/>
          </a:prstGeom>
        </p:spPr>
        <p:txBody>
          <a:bodyPr lIns="0" tIns="0" rIns="0" bIns="0" rtlCol="0" anchor="t">
            <a:spAutoFit/>
          </a:bodyPr>
          <a:lstStyle/>
          <a:p>
            <a:pPr algn="ctr">
              <a:lnSpc>
                <a:spcPts val="2520"/>
              </a:lnSpc>
            </a:pPr>
            <a:r>
              <a:rPr lang="en-US" sz="2100">
                <a:solidFill>
                  <a:srgbClr val="FFFFFF"/>
                </a:solidFill>
                <a:latin typeface="Open Sans"/>
                <a:ea typeface="Open Sans"/>
                <a:cs typeface="Open Sans"/>
                <a:sym typeface="Open Sans"/>
              </a:rPr>
              <a:t>100% of Goldensea's personnel have over 10 years of experience</a:t>
            </a:r>
          </a:p>
          <a:p>
            <a:pPr algn="ctr">
              <a:lnSpc>
                <a:spcPts val="2520"/>
              </a:lnSpc>
            </a:pPr>
            <a:endParaRPr lang="en-US" sz="2100">
              <a:solidFill>
                <a:srgbClr val="FFFFFF"/>
              </a:solidFill>
              <a:latin typeface="Open Sans"/>
              <a:ea typeface="Open Sans"/>
              <a:cs typeface="Open Sans"/>
              <a:sym typeface="Open Sans"/>
            </a:endParaRPr>
          </a:p>
        </p:txBody>
      </p:sp>
      <p:sp>
        <p:nvSpPr>
          <p:cNvPr id="27" name="TextBox 27"/>
          <p:cNvSpPr txBox="1"/>
          <p:nvPr/>
        </p:nvSpPr>
        <p:spPr>
          <a:xfrm>
            <a:off x="1330836" y="7810159"/>
            <a:ext cx="2023923" cy="2143125"/>
          </a:xfrm>
          <a:prstGeom prst="rect">
            <a:avLst/>
          </a:prstGeom>
        </p:spPr>
        <p:txBody>
          <a:bodyPr lIns="0" tIns="0" rIns="0" bIns="0" rtlCol="0" anchor="t">
            <a:spAutoFit/>
          </a:bodyPr>
          <a:lstStyle/>
          <a:p>
            <a:pPr algn="ctr">
              <a:lnSpc>
                <a:spcPts val="1919"/>
              </a:lnSpc>
            </a:pPr>
            <a:r>
              <a:rPr lang="en-US" sz="1599" dirty="0">
                <a:solidFill>
                  <a:srgbClr val="2A2A2A"/>
                </a:solidFill>
                <a:latin typeface="Open Sans"/>
                <a:ea typeface="Open Sans"/>
                <a:cs typeface="Open Sans"/>
                <a:sym typeface="Open Sans"/>
              </a:rPr>
              <a:t>20 years of experience in the office interior sector. Led over 1,500 office interior projects of various scales across many provinces and cities nationwide.</a:t>
            </a:r>
          </a:p>
          <a:p>
            <a:pPr algn="ctr">
              <a:lnSpc>
                <a:spcPts val="1919"/>
              </a:lnSpc>
            </a:pPr>
            <a:endParaRPr lang="en-US" sz="1599" dirty="0">
              <a:solidFill>
                <a:srgbClr val="2A2A2A"/>
              </a:solidFill>
              <a:latin typeface="Open Sans"/>
              <a:ea typeface="Open Sans"/>
              <a:cs typeface="Open Sans"/>
              <a:sym typeface="Open Sans"/>
            </a:endParaRPr>
          </a:p>
        </p:txBody>
      </p:sp>
      <p:sp>
        <p:nvSpPr>
          <p:cNvPr id="28" name="TextBox 28"/>
          <p:cNvSpPr txBox="1"/>
          <p:nvPr/>
        </p:nvSpPr>
        <p:spPr>
          <a:xfrm>
            <a:off x="1179768" y="6919213"/>
            <a:ext cx="2326059" cy="281940"/>
          </a:xfrm>
          <a:prstGeom prst="rect">
            <a:avLst/>
          </a:prstGeom>
        </p:spPr>
        <p:txBody>
          <a:bodyPr lIns="0" tIns="0" rIns="0" bIns="0" rtlCol="0" anchor="t">
            <a:spAutoFit/>
          </a:bodyPr>
          <a:lstStyle/>
          <a:p>
            <a:pPr algn="ctr">
              <a:lnSpc>
                <a:spcPts val="2100"/>
              </a:lnSpc>
            </a:pPr>
            <a:r>
              <a:rPr lang="en-US" sz="2100" b="1">
                <a:solidFill>
                  <a:srgbClr val="2A2A2A"/>
                </a:solidFill>
                <a:latin typeface="Open Sans Bold"/>
                <a:ea typeface="Open Sans Bold"/>
                <a:cs typeface="Open Sans Bold"/>
                <a:sym typeface="Open Sans Bold"/>
              </a:rPr>
              <a:t>Alice Quynh</a:t>
            </a:r>
          </a:p>
        </p:txBody>
      </p:sp>
      <p:sp>
        <p:nvSpPr>
          <p:cNvPr id="29" name="TextBox 29"/>
          <p:cNvSpPr txBox="1"/>
          <p:nvPr/>
        </p:nvSpPr>
        <p:spPr>
          <a:xfrm>
            <a:off x="1179768" y="7320515"/>
            <a:ext cx="2326059" cy="236220"/>
          </a:xfrm>
          <a:prstGeom prst="rect">
            <a:avLst/>
          </a:prstGeom>
        </p:spPr>
        <p:txBody>
          <a:bodyPr lIns="0" tIns="0" rIns="0" bIns="0" rtlCol="0" anchor="t">
            <a:spAutoFit/>
          </a:bodyPr>
          <a:lstStyle/>
          <a:p>
            <a:pPr algn="ctr">
              <a:lnSpc>
                <a:spcPts val="1800"/>
              </a:lnSpc>
            </a:pPr>
            <a:r>
              <a:rPr lang="en-US" sz="1800" i="1">
                <a:solidFill>
                  <a:srgbClr val="2A2A2A"/>
                </a:solidFill>
                <a:latin typeface="Open Sans Italics"/>
                <a:ea typeface="Open Sans Italics"/>
                <a:cs typeface="Open Sans Italics"/>
                <a:sym typeface="Open Sans Italics"/>
              </a:rPr>
              <a:t>Ceo</a:t>
            </a:r>
          </a:p>
        </p:txBody>
      </p:sp>
      <p:sp>
        <p:nvSpPr>
          <p:cNvPr id="30" name="TextBox 30"/>
          <p:cNvSpPr txBox="1"/>
          <p:nvPr/>
        </p:nvSpPr>
        <p:spPr>
          <a:xfrm>
            <a:off x="4731437" y="7810159"/>
            <a:ext cx="2023923" cy="1666875"/>
          </a:xfrm>
          <a:prstGeom prst="rect">
            <a:avLst/>
          </a:prstGeom>
        </p:spPr>
        <p:txBody>
          <a:bodyPr lIns="0" tIns="0" rIns="0" bIns="0" rtlCol="0" anchor="t">
            <a:spAutoFit/>
          </a:bodyPr>
          <a:lstStyle/>
          <a:p>
            <a:pPr algn="ctr">
              <a:lnSpc>
                <a:spcPts val="1919"/>
              </a:lnSpc>
            </a:pPr>
            <a:r>
              <a:rPr lang="en-US" sz="1599" dirty="0">
                <a:solidFill>
                  <a:srgbClr val="2A2A2A"/>
                </a:solidFill>
                <a:latin typeface="Open Sans"/>
                <a:ea typeface="Open Sans"/>
                <a:cs typeface="Open Sans"/>
                <a:sym typeface="Open Sans"/>
              </a:rPr>
              <a:t>Over 14 years of experience in office interior design and fit-out projects for Grade A and B buildings in Hanoi.</a:t>
            </a:r>
          </a:p>
          <a:p>
            <a:pPr algn="ctr">
              <a:lnSpc>
                <a:spcPts val="1919"/>
              </a:lnSpc>
            </a:pPr>
            <a:endParaRPr lang="en-US" sz="1599" dirty="0">
              <a:solidFill>
                <a:srgbClr val="2A2A2A"/>
              </a:solidFill>
              <a:latin typeface="Open Sans"/>
              <a:ea typeface="Open Sans"/>
              <a:cs typeface="Open Sans"/>
              <a:sym typeface="Open Sans"/>
            </a:endParaRPr>
          </a:p>
        </p:txBody>
      </p:sp>
      <p:sp>
        <p:nvSpPr>
          <p:cNvPr id="31" name="TextBox 31"/>
          <p:cNvSpPr txBox="1"/>
          <p:nvPr/>
        </p:nvSpPr>
        <p:spPr>
          <a:xfrm>
            <a:off x="4266219" y="6919213"/>
            <a:ext cx="2954359" cy="281940"/>
          </a:xfrm>
          <a:prstGeom prst="rect">
            <a:avLst/>
          </a:prstGeom>
        </p:spPr>
        <p:txBody>
          <a:bodyPr lIns="0" tIns="0" rIns="0" bIns="0" rtlCol="0" anchor="t">
            <a:spAutoFit/>
          </a:bodyPr>
          <a:lstStyle/>
          <a:p>
            <a:pPr algn="ctr">
              <a:lnSpc>
                <a:spcPts val="2100"/>
              </a:lnSpc>
            </a:pPr>
            <a:r>
              <a:rPr lang="en-US" sz="2100" b="1">
                <a:solidFill>
                  <a:srgbClr val="2A2A2A"/>
                </a:solidFill>
                <a:latin typeface="Open Sans Bold"/>
                <a:ea typeface="Open Sans Bold"/>
                <a:cs typeface="Open Sans Bold"/>
                <a:sym typeface="Open Sans Bold"/>
              </a:rPr>
              <a:t>Nguyen Nhu Nghiem</a:t>
            </a:r>
          </a:p>
        </p:txBody>
      </p:sp>
      <p:sp>
        <p:nvSpPr>
          <p:cNvPr id="32" name="TextBox 32"/>
          <p:cNvSpPr txBox="1"/>
          <p:nvPr/>
        </p:nvSpPr>
        <p:spPr>
          <a:xfrm>
            <a:off x="7980970" y="7320515"/>
            <a:ext cx="2326059" cy="236220"/>
          </a:xfrm>
          <a:prstGeom prst="rect">
            <a:avLst/>
          </a:prstGeom>
        </p:spPr>
        <p:txBody>
          <a:bodyPr lIns="0" tIns="0" rIns="0" bIns="0" rtlCol="0" anchor="t">
            <a:spAutoFit/>
          </a:bodyPr>
          <a:lstStyle/>
          <a:p>
            <a:pPr algn="ctr">
              <a:lnSpc>
                <a:spcPts val="1800"/>
              </a:lnSpc>
            </a:pPr>
            <a:r>
              <a:rPr lang="en-US" sz="1800" i="1">
                <a:solidFill>
                  <a:srgbClr val="2A2A2A"/>
                </a:solidFill>
                <a:latin typeface="Open Sans Italics"/>
                <a:ea typeface="Open Sans Italics"/>
                <a:cs typeface="Open Sans Italics"/>
                <a:sym typeface="Open Sans Italics"/>
              </a:rPr>
              <a:t>Planning</a:t>
            </a:r>
          </a:p>
        </p:txBody>
      </p:sp>
      <p:sp>
        <p:nvSpPr>
          <p:cNvPr id="33" name="TextBox 33"/>
          <p:cNvSpPr txBox="1"/>
          <p:nvPr/>
        </p:nvSpPr>
        <p:spPr>
          <a:xfrm>
            <a:off x="8138965" y="7810159"/>
            <a:ext cx="2023923" cy="2192908"/>
          </a:xfrm>
          <a:prstGeom prst="rect">
            <a:avLst/>
          </a:prstGeom>
        </p:spPr>
        <p:txBody>
          <a:bodyPr lIns="0" tIns="0" rIns="0" bIns="0" rtlCol="0" anchor="t">
            <a:spAutoFit/>
          </a:bodyPr>
          <a:lstStyle/>
          <a:p>
            <a:pPr algn="ctr">
              <a:lnSpc>
                <a:spcPts val="1919"/>
              </a:lnSpc>
            </a:pPr>
            <a:r>
              <a:rPr lang="en-US" sz="1599" dirty="0" smtClean="0">
                <a:solidFill>
                  <a:srgbClr val="2A2A2A"/>
                </a:solidFill>
                <a:latin typeface="Open Sans"/>
                <a:ea typeface="Open Sans"/>
                <a:cs typeface="Open Sans"/>
                <a:sym typeface="Open Sans"/>
              </a:rPr>
              <a:t>Graduated </a:t>
            </a:r>
            <a:r>
              <a:rPr lang="en-US" sz="1599" dirty="0">
                <a:solidFill>
                  <a:srgbClr val="2A2A2A"/>
                </a:solidFill>
                <a:latin typeface="Open Sans"/>
                <a:ea typeface="Open Sans"/>
                <a:cs typeface="Open Sans"/>
                <a:sym typeface="Open Sans"/>
              </a:rPr>
              <a:t>with a qualification in project management from the Russian Federation and possesses over 12 years of experience in the office furniture industry.</a:t>
            </a:r>
          </a:p>
        </p:txBody>
      </p:sp>
      <p:sp>
        <p:nvSpPr>
          <p:cNvPr id="34" name="TextBox 34"/>
          <p:cNvSpPr txBox="1"/>
          <p:nvPr/>
        </p:nvSpPr>
        <p:spPr>
          <a:xfrm>
            <a:off x="7980970" y="6919213"/>
            <a:ext cx="2774845" cy="281940"/>
          </a:xfrm>
          <a:prstGeom prst="rect">
            <a:avLst/>
          </a:prstGeom>
        </p:spPr>
        <p:txBody>
          <a:bodyPr lIns="0" tIns="0" rIns="0" bIns="0" rtlCol="0" anchor="t">
            <a:spAutoFit/>
          </a:bodyPr>
          <a:lstStyle/>
          <a:p>
            <a:pPr algn="ctr">
              <a:lnSpc>
                <a:spcPts val="2100"/>
              </a:lnSpc>
            </a:pPr>
            <a:r>
              <a:rPr lang="en-US" sz="2100" b="1">
                <a:solidFill>
                  <a:srgbClr val="2A2A2A"/>
                </a:solidFill>
                <a:latin typeface="Open Sans Bold"/>
                <a:ea typeface="Open Sans Bold"/>
                <a:cs typeface="Open Sans Bold"/>
                <a:sym typeface="Open Sans Bold"/>
              </a:rPr>
              <a:t>Nguyen Quoc Khanh</a:t>
            </a:r>
          </a:p>
        </p:txBody>
      </p:sp>
      <p:sp>
        <p:nvSpPr>
          <p:cNvPr id="35" name="TextBox 35"/>
          <p:cNvSpPr txBox="1"/>
          <p:nvPr/>
        </p:nvSpPr>
        <p:spPr>
          <a:xfrm>
            <a:off x="4502884" y="7298076"/>
            <a:ext cx="2326059" cy="236220"/>
          </a:xfrm>
          <a:prstGeom prst="rect">
            <a:avLst/>
          </a:prstGeom>
        </p:spPr>
        <p:txBody>
          <a:bodyPr lIns="0" tIns="0" rIns="0" bIns="0" rtlCol="0" anchor="t">
            <a:spAutoFit/>
          </a:bodyPr>
          <a:lstStyle/>
          <a:p>
            <a:pPr algn="ctr">
              <a:lnSpc>
                <a:spcPts val="1800"/>
              </a:lnSpc>
            </a:pPr>
            <a:r>
              <a:rPr lang="en-US" sz="1800" i="1">
                <a:solidFill>
                  <a:srgbClr val="2A2A2A"/>
                </a:solidFill>
                <a:latin typeface="Open Sans Italics"/>
                <a:ea typeface="Open Sans Italics"/>
                <a:cs typeface="Open Sans Italics"/>
                <a:sym typeface="Open Sans Italics"/>
              </a:rPr>
              <a:t>Operational</a:t>
            </a:r>
          </a:p>
        </p:txBody>
      </p:sp>
      <p:sp>
        <p:nvSpPr>
          <p:cNvPr id="36" name="TextBox 36"/>
          <p:cNvSpPr txBox="1"/>
          <p:nvPr/>
        </p:nvSpPr>
        <p:spPr>
          <a:xfrm>
            <a:off x="11532640" y="7810159"/>
            <a:ext cx="2023923" cy="2143125"/>
          </a:xfrm>
          <a:prstGeom prst="rect">
            <a:avLst/>
          </a:prstGeom>
        </p:spPr>
        <p:txBody>
          <a:bodyPr lIns="0" tIns="0" rIns="0" bIns="0" rtlCol="0" anchor="t">
            <a:spAutoFit/>
          </a:bodyPr>
          <a:lstStyle/>
          <a:p>
            <a:pPr algn="ctr">
              <a:lnSpc>
                <a:spcPts val="1919"/>
              </a:lnSpc>
            </a:pPr>
            <a:r>
              <a:rPr lang="en-US" sz="1599" dirty="0">
                <a:solidFill>
                  <a:srgbClr val="2A2A2A"/>
                </a:solidFill>
                <a:latin typeface="Open Sans"/>
                <a:ea typeface="Open Sans"/>
                <a:cs typeface="Open Sans"/>
                <a:sym typeface="Open Sans"/>
              </a:rPr>
              <a:t>Architect (Master’s degree holder) with over 14 years of experience in office interior design and construction projects for Grade A and B buildings in Hanoi.</a:t>
            </a:r>
          </a:p>
          <a:p>
            <a:pPr algn="ctr">
              <a:lnSpc>
                <a:spcPts val="1919"/>
              </a:lnSpc>
            </a:pPr>
            <a:endParaRPr lang="en-US" sz="1599" dirty="0">
              <a:solidFill>
                <a:srgbClr val="2A2A2A"/>
              </a:solidFill>
              <a:latin typeface="Open Sans"/>
              <a:ea typeface="Open Sans"/>
              <a:cs typeface="Open Sans"/>
              <a:sym typeface="Open Sans"/>
            </a:endParaRPr>
          </a:p>
        </p:txBody>
      </p:sp>
      <p:sp>
        <p:nvSpPr>
          <p:cNvPr id="37" name="TextBox 37"/>
          <p:cNvSpPr txBox="1"/>
          <p:nvPr/>
        </p:nvSpPr>
        <p:spPr>
          <a:xfrm>
            <a:off x="11381571" y="6919213"/>
            <a:ext cx="2326059" cy="281940"/>
          </a:xfrm>
          <a:prstGeom prst="rect">
            <a:avLst/>
          </a:prstGeom>
        </p:spPr>
        <p:txBody>
          <a:bodyPr lIns="0" tIns="0" rIns="0" bIns="0" rtlCol="0" anchor="t">
            <a:spAutoFit/>
          </a:bodyPr>
          <a:lstStyle/>
          <a:p>
            <a:pPr algn="ctr">
              <a:lnSpc>
                <a:spcPts val="2100"/>
              </a:lnSpc>
            </a:pPr>
            <a:r>
              <a:rPr lang="en-US" sz="2100" b="1">
                <a:solidFill>
                  <a:srgbClr val="2A2A2A"/>
                </a:solidFill>
                <a:latin typeface="Open Sans Bold"/>
                <a:ea typeface="Open Sans Bold"/>
                <a:cs typeface="Open Sans Bold"/>
                <a:sym typeface="Open Sans Bold"/>
              </a:rPr>
              <a:t>Le Huu Thinh</a:t>
            </a:r>
          </a:p>
        </p:txBody>
      </p:sp>
      <p:sp>
        <p:nvSpPr>
          <p:cNvPr id="38" name="TextBox 38"/>
          <p:cNvSpPr txBox="1"/>
          <p:nvPr/>
        </p:nvSpPr>
        <p:spPr>
          <a:xfrm>
            <a:off x="11381571" y="7320515"/>
            <a:ext cx="2326059" cy="236220"/>
          </a:xfrm>
          <a:prstGeom prst="rect">
            <a:avLst/>
          </a:prstGeom>
        </p:spPr>
        <p:txBody>
          <a:bodyPr lIns="0" tIns="0" rIns="0" bIns="0" rtlCol="0" anchor="t">
            <a:spAutoFit/>
          </a:bodyPr>
          <a:lstStyle/>
          <a:p>
            <a:pPr algn="ctr">
              <a:lnSpc>
                <a:spcPts val="1800"/>
              </a:lnSpc>
            </a:pPr>
            <a:r>
              <a:rPr lang="en-US" sz="1800" i="1">
                <a:solidFill>
                  <a:srgbClr val="2A2A2A"/>
                </a:solidFill>
                <a:latin typeface="Open Sans Italics"/>
                <a:ea typeface="Open Sans Italics"/>
                <a:cs typeface="Open Sans Italics"/>
                <a:sym typeface="Open Sans Italics"/>
              </a:rPr>
              <a:t>Design Concept</a:t>
            </a:r>
          </a:p>
        </p:txBody>
      </p:sp>
      <p:sp>
        <p:nvSpPr>
          <p:cNvPr id="39" name="TextBox 39"/>
          <p:cNvSpPr txBox="1"/>
          <p:nvPr/>
        </p:nvSpPr>
        <p:spPr>
          <a:xfrm>
            <a:off x="14933241" y="7810159"/>
            <a:ext cx="2023923" cy="2381250"/>
          </a:xfrm>
          <a:prstGeom prst="rect">
            <a:avLst/>
          </a:prstGeom>
        </p:spPr>
        <p:txBody>
          <a:bodyPr lIns="0" tIns="0" rIns="0" bIns="0" rtlCol="0" anchor="t">
            <a:spAutoFit/>
          </a:bodyPr>
          <a:lstStyle/>
          <a:p>
            <a:pPr algn="ctr">
              <a:lnSpc>
                <a:spcPts val="1919"/>
              </a:lnSpc>
            </a:pPr>
            <a:r>
              <a:rPr lang="en-US" sz="1599" dirty="0">
                <a:solidFill>
                  <a:srgbClr val="2A2A2A"/>
                </a:solidFill>
                <a:latin typeface="Open Sans"/>
                <a:ea typeface="Open Sans"/>
                <a:cs typeface="Open Sans"/>
                <a:sym typeface="Open Sans"/>
              </a:rPr>
              <a:t>Over 20 years of experience in office interior design and construction projects for Grade A and B buildings in Hanoi; 100% of projects completed on schedule.</a:t>
            </a:r>
          </a:p>
          <a:p>
            <a:pPr algn="ctr">
              <a:lnSpc>
                <a:spcPts val="1919"/>
              </a:lnSpc>
            </a:pPr>
            <a:endParaRPr lang="en-US" sz="1599" dirty="0">
              <a:solidFill>
                <a:srgbClr val="2A2A2A"/>
              </a:solidFill>
              <a:latin typeface="Open Sans"/>
              <a:ea typeface="Open Sans"/>
              <a:cs typeface="Open Sans"/>
              <a:sym typeface="Open Sans"/>
            </a:endParaRPr>
          </a:p>
        </p:txBody>
      </p:sp>
      <p:sp>
        <p:nvSpPr>
          <p:cNvPr id="40" name="TextBox 40"/>
          <p:cNvSpPr txBox="1"/>
          <p:nvPr/>
        </p:nvSpPr>
        <p:spPr>
          <a:xfrm>
            <a:off x="14782173" y="6919213"/>
            <a:ext cx="2326059" cy="281940"/>
          </a:xfrm>
          <a:prstGeom prst="rect">
            <a:avLst/>
          </a:prstGeom>
        </p:spPr>
        <p:txBody>
          <a:bodyPr lIns="0" tIns="0" rIns="0" bIns="0" rtlCol="0" anchor="t">
            <a:spAutoFit/>
          </a:bodyPr>
          <a:lstStyle/>
          <a:p>
            <a:pPr algn="ctr">
              <a:lnSpc>
                <a:spcPts val="2100"/>
              </a:lnSpc>
            </a:pPr>
            <a:r>
              <a:rPr lang="en-US" sz="2100" b="1" spc="-42" dirty="0">
                <a:solidFill>
                  <a:srgbClr val="2A2A2A"/>
                </a:solidFill>
                <a:latin typeface="Open Sans Bold"/>
                <a:ea typeface="Open Sans Bold"/>
                <a:cs typeface="Open Sans Bold"/>
                <a:sym typeface="Open Sans Bold"/>
              </a:rPr>
              <a:t>Lai </a:t>
            </a:r>
            <a:r>
              <a:rPr lang="en-US" sz="2100" b="1" spc="-42" dirty="0" err="1">
                <a:solidFill>
                  <a:srgbClr val="2A2A2A"/>
                </a:solidFill>
                <a:latin typeface="Open Sans Bold"/>
                <a:ea typeface="Open Sans Bold"/>
                <a:cs typeface="Open Sans Bold"/>
                <a:sym typeface="Open Sans Bold"/>
              </a:rPr>
              <a:t>Quang</a:t>
            </a:r>
            <a:r>
              <a:rPr lang="en-US" sz="2100" b="1" spc="-42" dirty="0">
                <a:solidFill>
                  <a:srgbClr val="2A2A2A"/>
                </a:solidFill>
                <a:latin typeface="Open Sans Bold"/>
                <a:ea typeface="Open Sans Bold"/>
                <a:cs typeface="Open Sans Bold"/>
                <a:sym typeface="Open Sans Bold"/>
              </a:rPr>
              <a:t> </a:t>
            </a:r>
            <a:r>
              <a:rPr lang="en-US" sz="2100" b="1" spc="-42" dirty="0" err="1">
                <a:solidFill>
                  <a:srgbClr val="2A2A2A"/>
                </a:solidFill>
                <a:latin typeface="Open Sans Bold"/>
                <a:ea typeface="Open Sans Bold"/>
                <a:cs typeface="Open Sans Bold"/>
                <a:sym typeface="Open Sans Bold"/>
              </a:rPr>
              <a:t>Hiep</a:t>
            </a:r>
            <a:endParaRPr lang="en-US" sz="2100" b="1" spc="-42" dirty="0">
              <a:solidFill>
                <a:srgbClr val="2A2A2A"/>
              </a:solidFill>
              <a:latin typeface="Open Sans Bold"/>
              <a:ea typeface="Open Sans Bold"/>
              <a:cs typeface="Open Sans Bold"/>
              <a:sym typeface="Open Sans Bold"/>
            </a:endParaRPr>
          </a:p>
        </p:txBody>
      </p:sp>
      <p:sp>
        <p:nvSpPr>
          <p:cNvPr id="41" name="TextBox 41"/>
          <p:cNvSpPr txBox="1"/>
          <p:nvPr/>
        </p:nvSpPr>
        <p:spPr>
          <a:xfrm>
            <a:off x="14782173" y="7320515"/>
            <a:ext cx="2326059" cy="236220"/>
          </a:xfrm>
          <a:prstGeom prst="rect">
            <a:avLst/>
          </a:prstGeom>
        </p:spPr>
        <p:txBody>
          <a:bodyPr lIns="0" tIns="0" rIns="0" bIns="0" rtlCol="0" anchor="t">
            <a:spAutoFit/>
          </a:bodyPr>
          <a:lstStyle/>
          <a:p>
            <a:pPr algn="ctr">
              <a:lnSpc>
                <a:spcPts val="1800"/>
              </a:lnSpc>
            </a:pPr>
            <a:r>
              <a:rPr lang="en-US" sz="1800" i="1" dirty="0">
                <a:solidFill>
                  <a:srgbClr val="2A2A2A"/>
                </a:solidFill>
                <a:latin typeface="Open Sans Italics"/>
                <a:ea typeface="Open Sans Italics"/>
                <a:cs typeface="Open Sans Italics"/>
                <a:sym typeface="Open Sans Italics"/>
              </a:rPr>
              <a:t>Site Supervisor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852</Words>
  <Application>Microsoft Office PowerPoint</Application>
  <PresentationFormat>Custom</PresentationFormat>
  <Paragraphs>109</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Montserrat Bold</vt:lpstr>
      <vt:lpstr>Arial</vt:lpstr>
      <vt:lpstr>Open Sans Bold</vt:lpstr>
      <vt:lpstr>Telegraf Bold</vt:lpstr>
      <vt:lpstr>Open Sans</vt:lpstr>
      <vt:lpstr>Open Sans Italics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Goldensea  Company Profile</dc:title>
  <dc:creator>Admin</dc:creator>
  <cp:lastModifiedBy>Microsoft account</cp:lastModifiedBy>
  <cp:revision>5</cp:revision>
  <dcterms:created xsi:type="dcterms:W3CDTF">2006-08-16T00:00:00Z</dcterms:created>
  <dcterms:modified xsi:type="dcterms:W3CDTF">2026-07-25T05:34:32Z</dcterms:modified>
  <dc:identifier>DAGr_84W6dk</dc:identifier>
</cp:coreProperties>
</file>